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7" r:id="rId2"/>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 roundtripDataSignature="AMtx7mhVINEwTQH11eiR2HRAQ24tjx6oe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notesMaster" Target="notesMasters/notesMaster1.xml"/><Relationship Id="rId7" Type="http://customschemas.google.com/relationships/presentationmetadata" Target="metadata"/><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ableStyles" Target="tableStyles.xml"/><Relationship Id="rId10" Type="http://schemas.openxmlformats.org/officeDocument/2006/relationships/theme" Target="theme/theme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056"/>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8056"/>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4"/>
            <a:ext cx="2945659" cy="49805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3b88521edab_0_2:notes"/>
          <p:cNvSpPr txBox="1">
            <a:spLocks noGrp="1"/>
          </p:cNvSpPr>
          <p:nvPr>
            <p:ph type="body" idx="1"/>
          </p:nvPr>
        </p:nvSpPr>
        <p:spPr>
          <a:xfrm>
            <a:off x="679768" y="4777194"/>
            <a:ext cx="5438140" cy="390877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5" name="Google Shape;105;g3b88521edab_0_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2"/>
          <p:cNvSpPr>
            <a:spLocks noGrp="1"/>
          </p:cNvSpPr>
          <p:nvPr>
            <p:ph type="pic" idx="2"/>
          </p:nvPr>
        </p:nvSpPr>
        <p:spPr>
          <a:xfrm>
            <a:off x="5183188" y="987425"/>
            <a:ext cx="6172200" cy="4873625"/>
          </a:xfrm>
          <a:prstGeom prst="rect">
            <a:avLst/>
          </a:prstGeom>
          <a:noFill/>
          <a:ln>
            <a:noFill/>
          </a:ln>
        </p:spPr>
      </p:sp>
      <p:sp>
        <p:nvSpPr>
          <p:cNvPr id="68" name="Google Shape;68;p1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g3b88521edab_0_2"/>
          <p:cNvSpPr txBox="1"/>
          <p:nvPr/>
        </p:nvSpPr>
        <p:spPr>
          <a:xfrm>
            <a:off x="2317450" y="161341"/>
            <a:ext cx="79278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0" i="0" u="none" strike="noStrike" cap="none">
                <a:solidFill>
                  <a:schemeClr val="dk1"/>
                </a:solidFill>
                <a:latin typeface="Comic Sans MS"/>
                <a:ea typeface="Comic Sans MS"/>
                <a:cs typeface="Comic Sans MS"/>
                <a:sym typeface="Comic Sans MS"/>
              </a:rPr>
              <a:t>Year </a:t>
            </a:r>
            <a:r>
              <a:rPr lang="en-US" sz="2000">
                <a:solidFill>
                  <a:schemeClr val="dk1"/>
                </a:solidFill>
                <a:latin typeface="Comic Sans MS"/>
                <a:ea typeface="Comic Sans MS"/>
                <a:cs typeface="Comic Sans MS"/>
                <a:sym typeface="Comic Sans MS"/>
              </a:rPr>
              <a:t>6</a:t>
            </a:r>
            <a:r>
              <a:rPr lang="en-US" sz="2000" b="0" i="0" u="none" strike="noStrike" cap="none">
                <a:solidFill>
                  <a:schemeClr val="dk1"/>
                </a:solidFill>
                <a:latin typeface="Comic Sans MS"/>
                <a:ea typeface="Comic Sans MS"/>
                <a:cs typeface="Comic Sans MS"/>
                <a:sym typeface="Comic Sans MS"/>
              </a:rPr>
              <a:t> Spring term - </a:t>
            </a:r>
            <a:r>
              <a:rPr lang="en-US" sz="2000">
                <a:solidFill>
                  <a:schemeClr val="dk1"/>
                </a:solidFill>
                <a:latin typeface="Comic Sans MS"/>
                <a:ea typeface="Comic Sans MS"/>
                <a:cs typeface="Comic Sans MS"/>
                <a:sym typeface="Comic Sans MS"/>
              </a:rPr>
              <a:t>We’ve got the Power</a:t>
            </a:r>
            <a:endParaRPr sz="1400" b="0" i="0" u="none" strike="noStrike" cap="none">
              <a:solidFill>
                <a:srgbClr val="000000"/>
              </a:solidFill>
              <a:latin typeface="Arial"/>
              <a:ea typeface="Arial"/>
              <a:cs typeface="Arial"/>
              <a:sym typeface="Arial"/>
            </a:endParaRPr>
          </a:p>
        </p:txBody>
      </p:sp>
      <p:sp>
        <p:nvSpPr>
          <p:cNvPr id="108" name="Google Shape;108;g3b88521edab_0_2"/>
          <p:cNvSpPr txBox="1"/>
          <p:nvPr/>
        </p:nvSpPr>
        <p:spPr>
          <a:xfrm>
            <a:off x="312050" y="732950"/>
            <a:ext cx="4082700" cy="3875700"/>
          </a:xfrm>
          <a:prstGeom prst="rect">
            <a:avLst/>
          </a:prstGeom>
          <a:no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US" sz="1300" b="1" i="0" u="none" strike="noStrike" cap="none" dirty="0">
                <a:solidFill>
                  <a:schemeClr val="dk1"/>
                </a:solidFill>
                <a:latin typeface="Comic Sans MS"/>
                <a:ea typeface="Comic Sans MS"/>
                <a:cs typeface="Comic Sans MS"/>
                <a:sym typeface="Comic Sans MS"/>
              </a:rPr>
              <a:t>Languages, Literacy and Communication</a:t>
            </a:r>
            <a:endParaRPr sz="1300" b="0" i="0" u="none" strike="noStrike" cap="none" dirty="0">
              <a:solidFill>
                <a:srgbClr val="000000"/>
              </a:solidFill>
              <a:latin typeface="Arial"/>
              <a:ea typeface="Arial"/>
              <a:cs typeface="Arial"/>
              <a:sym typeface="Arial"/>
            </a:endParaRPr>
          </a:p>
          <a:p>
            <a:pPr marL="0" marR="0" lvl="0" indent="0" algn="just" rtl="0">
              <a:lnSpc>
                <a:spcPct val="115000"/>
              </a:lnSpc>
              <a:spcBef>
                <a:spcPts val="0"/>
              </a:spcBef>
              <a:spcAft>
                <a:spcPts val="0"/>
              </a:spcAft>
              <a:buClr>
                <a:schemeClr val="dk1"/>
              </a:buClr>
              <a:buSzPts val="1100"/>
              <a:buFont typeface="Arial"/>
              <a:buNone/>
            </a:pPr>
            <a:r>
              <a:rPr lang="en-US" sz="1200" b="0" i="0" u="none" strike="noStrike" cap="none" dirty="0">
                <a:solidFill>
                  <a:schemeClr val="dk1"/>
                </a:solidFill>
                <a:latin typeface="Comic Sans MS"/>
                <a:ea typeface="Comic Sans MS"/>
                <a:cs typeface="Comic Sans MS"/>
                <a:sym typeface="Comic Sans MS"/>
              </a:rPr>
              <a:t>Oracy: We will develop our talking skills with</a:t>
            </a:r>
            <a:r>
              <a:rPr lang="en-US" sz="1200" dirty="0">
                <a:solidFill>
                  <a:schemeClr val="dk1"/>
                </a:solidFill>
                <a:latin typeface="Comic Sans MS"/>
                <a:ea typeface="Comic Sans MS"/>
                <a:cs typeface="Comic Sans MS"/>
                <a:sym typeface="Comic Sans MS"/>
              </a:rPr>
              <a:t> partners, small groups and presenting to  the whole class.  There will also be opportunities for whole school presentations as part of school assemblies.</a:t>
            </a:r>
            <a:endParaRPr sz="1200" b="0" i="0" u="none" strike="noStrike" cap="none" dirty="0">
              <a:solidFill>
                <a:schemeClr val="dk1"/>
              </a:solidFill>
              <a:latin typeface="Comic Sans MS"/>
              <a:ea typeface="Comic Sans MS"/>
              <a:cs typeface="Comic Sans MS"/>
              <a:sym typeface="Comic Sans MS"/>
            </a:endParaRPr>
          </a:p>
          <a:p>
            <a:pPr marL="0" marR="0" lvl="0" indent="0" algn="just" rtl="0">
              <a:lnSpc>
                <a:spcPct val="115000"/>
              </a:lnSpc>
              <a:spcBef>
                <a:spcPts val="0"/>
              </a:spcBef>
              <a:spcAft>
                <a:spcPts val="0"/>
              </a:spcAft>
              <a:buClr>
                <a:schemeClr val="dk1"/>
              </a:buClr>
              <a:buSzPts val="1100"/>
              <a:buFont typeface="Arial"/>
              <a:buNone/>
            </a:pPr>
            <a:r>
              <a:rPr lang="en-US" sz="1200" b="0" i="0" u="none" strike="noStrike" cap="none" dirty="0">
                <a:solidFill>
                  <a:schemeClr val="dk1"/>
                </a:solidFill>
                <a:latin typeface="Comic Sans MS"/>
                <a:ea typeface="Comic Sans MS"/>
                <a:cs typeface="Comic Sans MS"/>
                <a:sym typeface="Comic Sans MS"/>
              </a:rPr>
              <a:t>Reading: </a:t>
            </a:r>
            <a:r>
              <a:rPr lang="en-US" sz="1200" dirty="0">
                <a:solidFill>
                  <a:schemeClr val="dk1"/>
                </a:solidFill>
                <a:latin typeface="Comic Sans MS"/>
                <a:ea typeface="Comic Sans MS"/>
                <a:cs typeface="Comic Sans MS"/>
                <a:sym typeface="Comic Sans MS"/>
              </a:rPr>
              <a:t>Daily</a:t>
            </a:r>
            <a:r>
              <a:rPr lang="en-US" sz="1200" b="0" i="0" u="none" strike="noStrike" cap="none" dirty="0">
                <a:solidFill>
                  <a:schemeClr val="dk1"/>
                </a:solidFill>
                <a:latin typeface="Comic Sans MS"/>
                <a:ea typeface="Comic Sans MS"/>
                <a:cs typeface="Comic Sans MS"/>
                <a:sym typeface="Comic Sans MS"/>
              </a:rPr>
              <a:t> </a:t>
            </a:r>
            <a:r>
              <a:rPr lang="en-US" sz="1200" dirty="0">
                <a:solidFill>
                  <a:schemeClr val="dk1"/>
                </a:solidFill>
                <a:latin typeface="Comic Sans MS"/>
                <a:ea typeface="Comic Sans MS"/>
                <a:cs typeface="Comic Sans MS"/>
                <a:sym typeface="Comic Sans MS"/>
              </a:rPr>
              <a:t>Group Guided Reading will take place </a:t>
            </a:r>
            <a:r>
              <a:rPr lang="en-US" sz="1200" dirty="0" err="1">
                <a:solidFill>
                  <a:schemeClr val="dk1"/>
                </a:solidFill>
                <a:latin typeface="Comic Sans MS"/>
                <a:ea typeface="Comic Sans MS"/>
                <a:cs typeface="Comic Sans MS"/>
                <a:sym typeface="Comic Sans MS"/>
              </a:rPr>
              <a:t>wih</a:t>
            </a:r>
            <a:r>
              <a:rPr lang="en-US" sz="1200" dirty="0">
                <a:solidFill>
                  <a:schemeClr val="dk1"/>
                </a:solidFill>
                <a:latin typeface="Comic Sans MS"/>
                <a:ea typeface="Comic Sans MS"/>
                <a:cs typeface="Comic Sans MS"/>
                <a:sym typeface="Comic Sans MS"/>
              </a:rPr>
              <a:t> the class teacher with focused skills. Reading Eggs with specific activities and development of independent reading will be encouraged including comprehension skills.</a:t>
            </a:r>
            <a:endParaRPr sz="1200" dirty="0">
              <a:solidFill>
                <a:schemeClr val="dk1"/>
              </a:solidFill>
              <a:latin typeface="Comic Sans MS"/>
              <a:ea typeface="Comic Sans MS"/>
              <a:cs typeface="Comic Sans MS"/>
              <a:sym typeface="Comic Sans MS"/>
            </a:endParaRPr>
          </a:p>
          <a:p>
            <a:pPr marL="0" marR="0" lvl="0" indent="0" algn="just" rtl="0">
              <a:lnSpc>
                <a:spcPct val="115000"/>
              </a:lnSpc>
              <a:spcBef>
                <a:spcPts val="0"/>
              </a:spcBef>
              <a:spcAft>
                <a:spcPts val="0"/>
              </a:spcAft>
              <a:buClr>
                <a:schemeClr val="dk1"/>
              </a:buClr>
              <a:buSzPts val="1100"/>
              <a:buFont typeface="Arial"/>
              <a:buNone/>
            </a:pPr>
            <a:r>
              <a:rPr lang="en-US" sz="1200" b="0" i="0" u="none" strike="noStrike" cap="none" dirty="0">
                <a:solidFill>
                  <a:schemeClr val="dk1"/>
                </a:solidFill>
                <a:latin typeface="Comic Sans MS"/>
                <a:ea typeface="Comic Sans MS"/>
                <a:cs typeface="Comic Sans MS"/>
                <a:sym typeface="Comic Sans MS"/>
              </a:rPr>
              <a:t>Writing: We wi</a:t>
            </a:r>
            <a:r>
              <a:rPr lang="en-US" sz="1200" dirty="0">
                <a:solidFill>
                  <a:schemeClr val="dk1"/>
                </a:solidFill>
                <a:latin typeface="Comic Sans MS"/>
                <a:ea typeface="Comic Sans MS"/>
                <a:cs typeface="Comic Sans MS"/>
                <a:sym typeface="Comic Sans MS"/>
              </a:rPr>
              <a:t>ll continue to develop handwriting skills and focus on </a:t>
            </a:r>
            <a:r>
              <a:rPr lang="en-US" sz="1200" dirty="0" err="1">
                <a:solidFill>
                  <a:schemeClr val="dk1"/>
                </a:solidFill>
                <a:latin typeface="Comic Sans MS"/>
                <a:ea typeface="Comic Sans MS"/>
                <a:cs typeface="Comic Sans MS"/>
                <a:sym typeface="Comic Sans MS"/>
              </a:rPr>
              <a:t>devleoping</a:t>
            </a:r>
            <a:r>
              <a:rPr lang="en-US" sz="1200" dirty="0">
                <a:solidFill>
                  <a:schemeClr val="dk1"/>
                </a:solidFill>
                <a:latin typeface="Comic Sans MS"/>
                <a:ea typeface="Comic Sans MS"/>
                <a:cs typeface="Comic Sans MS"/>
                <a:sym typeface="Comic Sans MS"/>
              </a:rPr>
              <a:t> use of complex sentences in writing and developing metaphors, alliteration.  We will explore poetry. planning and writing our own.</a:t>
            </a:r>
            <a:endParaRPr sz="1200" b="0" i="0" u="none" strike="noStrike" cap="none" dirty="0">
              <a:solidFill>
                <a:schemeClr val="dk1"/>
              </a:solidFill>
              <a:latin typeface="Comic Sans MS"/>
              <a:ea typeface="Comic Sans MS"/>
              <a:cs typeface="Comic Sans MS"/>
              <a:sym typeface="Comic Sans MS"/>
            </a:endParaRPr>
          </a:p>
          <a:p>
            <a:pPr marL="0" marR="0" lvl="0" indent="0" algn="just" rtl="0">
              <a:lnSpc>
                <a:spcPct val="115000"/>
              </a:lnSpc>
              <a:spcBef>
                <a:spcPts val="0"/>
              </a:spcBef>
              <a:spcAft>
                <a:spcPts val="0"/>
              </a:spcAft>
              <a:buClr>
                <a:schemeClr val="dk1"/>
              </a:buClr>
              <a:buSzPts val="1100"/>
              <a:buFont typeface="Arial"/>
              <a:buNone/>
            </a:pPr>
            <a:r>
              <a:rPr lang="en-US" sz="1200" b="0" i="0" u="none" strike="noStrike" cap="none" dirty="0">
                <a:solidFill>
                  <a:schemeClr val="dk1"/>
                </a:solidFill>
                <a:latin typeface="Comic Sans MS"/>
                <a:ea typeface="Comic Sans MS"/>
                <a:cs typeface="Comic Sans MS"/>
                <a:sym typeface="Comic Sans MS"/>
              </a:rPr>
              <a:t>In </a:t>
            </a:r>
            <a:r>
              <a:rPr lang="en-US" sz="1200" b="0" i="0" u="none" strike="noStrike" cap="none" dirty="0">
                <a:solidFill>
                  <a:srgbClr val="FF0000"/>
                </a:solidFill>
                <a:latin typeface="Comic Sans MS"/>
                <a:ea typeface="Comic Sans MS"/>
                <a:cs typeface="Comic Sans MS"/>
                <a:sym typeface="Comic Sans MS"/>
              </a:rPr>
              <a:t>Welsh</a:t>
            </a:r>
            <a:r>
              <a:rPr lang="en-US" sz="1200" b="0" i="0" u="none" strike="noStrike" cap="none" dirty="0">
                <a:solidFill>
                  <a:schemeClr val="dk1"/>
                </a:solidFill>
                <a:latin typeface="Comic Sans MS"/>
                <a:ea typeface="Comic Sans MS"/>
                <a:cs typeface="Comic Sans MS"/>
                <a:sym typeface="Comic Sans MS"/>
              </a:rPr>
              <a:t>, along with day-to-day incidental Welsh, the children will learn  to use phrases to describe </a:t>
            </a:r>
            <a:r>
              <a:rPr lang="en-US" sz="1200" dirty="0">
                <a:solidFill>
                  <a:schemeClr val="dk1"/>
                </a:solidFill>
                <a:latin typeface="Comic Sans MS"/>
                <a:ea typeface="Comic Sans MS"/>
                <a:cs typeface="Comic Sans MS"/>
                <a:sym typeface="Comic Sans MS"/>
              </a:rPr>
              <a:t>themselves and asking questions about their pets.  </a:t>
            </a:r>
            <a:r>
              <a:rPr lang="en-US" sz="1200" b="0" i="0" u="none" strike="noStrike" cap="none" dirty="0">
                <a:solidFill>
                  <a:schemeClr val="dk1"/>
                </a:solidFill>
                <a:latin typeface="Comic Sans MS"/>
                <a:ea typeface="Comic Sans MS"/>
                <a:cs typeface="Comic Sans MS"/>
                <a:sym typeface="Comic Sans MS"/>
              </a:rPr>
              <a:t>We will also apply our understanding in writing tasks.</a:t>
            </a:r>
            <a:endParaRPr sz="1200" b="0" i="0" u="none" strike="noStrike" cap="none" dirty="0">
              <a:solidFill>
                <a:schemeClr val="dk1"/>
              </a:solidFill>
              <a:latin typeface="Comic Sans MS"/>
              <a:ea typeface="Comic Sans MS"/>
              <a:cs typeface="Comic Sans MS"/>
              <a:sym typeface="Comic Sans MS"/>
            </a:endParaRPr>
          </a:p>
        </p:txBody>
      </p:sp>
      <p:sp>
        <p:nvSpPr>
          <p:cNvPr id="109" name="Google Shape;109;g3b88521edab_0_2"/>
          <p:cNvSpPr txBox="1"/>
          <p:nvPr/>
        </p:nvSpPr>
        <p:spPr>
          <a:xfrm>
            <a:off x="198725" y="4567650"/>
            <a:ext cx="4082700" cy="2180400"/>
          </a:xfrm>
          <a:prstGeom prst="rect">
            <a:avLst/>
          </a:prstGeom>
          <a:no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omic Sans MS"/>
                <a:ea typeface="Comic Sans MS"/>
                <a:cs typeface="Comic Sans MS"/>
                <a:sym typeface="Comic Sans MS"/>
              </a:rPr>
              <a:t>Health and Wellbeing</a:t>
            </a:r>
            <a:endParaRPr sz="1400" b="0" i="0" u="none" strike="noStrike" cap="none">
              <a:solidFill>
                <a:srgbClr val="000000"/>
              </a:solidFill>
              <a:latin typeface="Arial"/>
              <a:ea typeface="Arial"/>
              <a:cs typeface="Arial"/>
              <a:sym typeface="Arial"/>
            </a:endParaRPr>
          </a:p>
          <a:p>
            <a:pPr marL="0" marR="0" lvl="0" indent="0" algn="just" rtl="0">
              <a:lnSpc>
                <a:spcPct val="115000"/>
              </a:lnSpc>
              <a:spcBef>
                <a:spcPts val="0"/>
              </a:spcBef>
              <a:spcAft>
                <a:spcPts val="0"/>
              </a:spcAft>
              <a:buClr>
                <a:schemeClr val="dk1"/>
              </a:buClr>
              <a:buSzPts val="1100"/>
              <a:buFont typeface="Arial"/>
              <a:buNone/>
            </a:pPr>
            <a:r>
              <a:rPr lang="en-US" sz="1300" b="0" i="0" u="none" strike="noStrike" cap="none">
                <a:solidFill>
                  <a:schemeClr val="dk1"/>
                </a:solidFill>
                <a:latin typeface="Comic Sans MS"/>
                <a:ea typeface="Comic Sans MS"/>
                <a:cs typeface="Comic Sans MS"/>
                <a:sym typeface="Comic Sans MS"/>
              </a:rPr>
              <a:t>We will remember the Dewstow Values, </a:t>
            </a:r>
            <a:r>
              <a:rPr lang="en-US" sz="1300" b="1" i="0" u="none" strike="noStrike" cap="none">
                <a:solidFill>
                  <a:schemeClr val="dk1"/>
                </a:solidFill>
                <a:latin typeface="Comic Sans MS"/>
                <a:ea typeface="Comic Sans MS"/>
                <a:cs typeface="Comic Sans MS"/>
                <a:sym typeface="Comic Sans MS"/>
              </a:rPr>
              <a:t>Ready, Respectful, Safe </a:t>
            </a:r>
            <a:r>
              <a:rPr lang="en-US" sz="1300" b="0" i="0" u="none" strike="noStrike" cap="none">
                <a:solidFill>
                  <a:schemeClr val="dk1"/>
                </a:solidFill>
                <a:latin typeface="Comic Sans MS"/>
                <a:ea typeface="Comic Sans MS"/>
                <a:cs typeface="Comic Sans MS"/>
                <a:sym typeface="Comic Sans MS"/>
              </a:rPr>
              <a:t>developing our positive relationships in class and maintaining happy,safe working environment. ​In PE</a:t>
            </a:r>
            <a:r>
              <a:rPr lang="en-US" sz="1300">
                <a:solidFill>
                  <a:schemeClr val="dk1"/>
                </a:solidFill>
                <a:latin typeface="Comic Sans MS"/>
                <a:ea typeface="Comic Sans MS"/>
                <a:cs typeface="Comic Sans MS"/>
                <a:sym typeface="Comic Sans MS"/>
              </a:rPr>
              <a:t>, we will continue with swimming and work </a:t>
            </a:r>
            <a:r>
              <a:rPr lang="en-US" sz="1300" b="0" i="0" u="none" strike="noStrike" cap="none">
                <a:solidFill>
                  <a:schemeClr val="dk1"/>
                </a:solidFill>
                <a:latin typeface="Comic Sans MS"/>
                <a:ea typeface="Comic Sans MS"/>
                <a:cs typeface="Comic Sans MS"/>
                <a:sym typeface="Comic Sans MS"/>
              </a:rPr>
              <a:t>with Newport Dragons, we will be developing passing, evading and running skills and demonstrating control</a:t>
            </a:r>
            <a:r>
              <a:rPr lang="en-US" sz="1300">
                <a:solidFill>
                  <a:schemeClr val="dk1"/>
                </a:solidFill>
                <a:latin typeface="Comic Sans MS"/>
                <a:ea typeface="Comic Sans MS"/>
                <a:cs typeface="Comic Sans MS"/>
                <a:sym typeface="Comic Sans MS"/>
              </a:rPr>
              <a:t> and working with a team.</a:t>
            </a:r>
            <a:endParaRPr sz="1300" b="0" i="0" u="none" strike="noStrike" cap="none">
              <a:solidFill>
                <a:schemeClr val="dk1"/>
              </a:solidFill>
              <a:latin typeface="Comic Sans MS"/>
              <a:ea typeface="Comic Sans MS"/>
              <a:cs typeface="Comic Sans MS"/>
              <a:sym typeface="Comic Sans MS"/>
            </a:endParaRPr>
          </a:p>
        </p:txBody>
      </p:sp>
      <p:sp>
        <p:nvSpPr>
          <p:cNvPr id="110" name="Google Shape;110;g3b88521edab_0_2"/>
          <p:cNvSpPr txBox="1"/>
          <p:nvPr/>
        </p:nvSpPr>
        <p:spPr>
          <a:xfrm>
            <a:off x="4425825" y="4126350"/>
            <a:ext cx="3502200" cy="1950300"/>
          </a:xfrm>
          <a:prstGeom prst="rect">
            <a:avLst/>
          </a:prstGeom>
          <a:no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omic Sans MS"/>
                <a:ea typeface="Comic Sans MS"/>
                <a:cs typeface="Comic Sans MS"/>
                <a:sym typeface="Comic Sans MS"/>
              </a:rPr>
              <a:t>Expressive Arts</a:t>
            </a:r>
            <a:endParaRPr sz="1800" b="1" i="0" u="none" strike="noStrike" cap="none">
              <a:solidFill>
                <a:schemeClr val="dk1"/>
              </a:solidFill>
              <a:latin typeface="Comic Sans MS"/>
              <a:ea typeface="Comic Sans MS"/>
              <a:cs typeface="Comic Sans MS"/>
              <a:sym typeface="Comic Sans MS"/>
            </a:endParaRPr>
          </a:p>
          <a:p>
            <a:pPr marL="0" marR="0" lvl="0" indent="0" algn="just" rtl="0">
              <a:lnSpc>
                <a:spcPct val="115000"/>
              </a:lnSpc>
              <a:spcBef>
                <a:spcPts val="0"/>
              </a:spcBef>
              <a:spcAft>
                <a:spcPts val="0"/>
              </a:spcAft>
              <a:buClr>
                <a:schemeClr val="dk1"/>
              </a:buClr>
              <a:buSzPts val="1100"/>
              <a:buFont typeface="Arial"/>
              <a:buNone/>
            </a:pPr>
            <a:r>
              <a:rPr lang="en-US" sz="1300" b="0" i="0" u="none" strike="noStrike" cap="none">
                <a:solidFill>
                  <a:schemeClr val="dk1"/>
                </a:solidFill>
                <a:latin typeface="Comic Sans MS"/>
                <a:ea typeface="Comic Sans MS"/>
                <a:cs typeface="Comic Sans MS"/>
                <a:sym typeface="Comic Sans MS"/>
              </a:rPr>
              <a:t>We will explore texture and </a:t>
            </a:r>
            <a:r>
              <a:rPr lang="en-US" sz="1300">
                <a:solidFill>
                  <a:schemeClr val="dk1"/>
                </a:solidFill>
                <a:latin typeface="Comic Sans MS"/>
                <a:ea typeface="Comic Sans MS"/>
                <a:cs typeface="Comic Sans MS"/>
                <a:sym typeface="Comic Sans MS"/>
              </a:rPr>
              <a:t>value in art.</a:t>
            </a:r>
            <a:endParaRPr sz="1300" b="0" i="0" u="none" strike="noStrike" cap="none">
              <a:solidFill>
                <a:schemeClr val="dk1"/>
              </a:solidFill>
              <a:latin typeface="Comic Sans MS"/>
              <a:ea typeface="Comic Sans MS"/>
              <a:cs typeface="Comic Sans MS"/>
              <a:sym typeface="Comic Sans MS"/>
            </a:endParaRPr>
          </a:p>
          <a:p>
            <a:pPr marL="0" marR="0" lvl="0" indent="0" algn="just" rtl="0">
              <a:lnSpc>
                <a:spcPct val="115000"/>
              </a:lnSpc>
              <a:spcBef>
                <a:spcPts val="0"/>
              </a:spcBef>
              <a:spcAft>
                <a:spcPts val="0"/>
              </a:spcAft>
              <a:buClr>
                <a:schemeClr val="dk1"/>
              </a:buClr>
              <a:buSzPts val="1100"/>
              <a:buFont typeface="Arial"/>
              <a:buNone/>
            </a:pPr>
            <a:r>
              <a:rPr lang="en-US" sz="1300" b="0" i="0" u="none" strike="noStrike" cap="none">
                <a:solidFill>
                  <a:schemeClr val="dk1"/>
                </a:solidFill>
                <a:latin typeface="Comic Sans MS"/>
                <a:ea typeface="Comic Sans MS"/>
                <a:cs typeface="Comic Sans MS"/>
                <a:sym typeface="Comic Sans MS"/>
              </a:rPr>
              <a:t>We will be using a variety of </a:t>
            </a:r>
            <a:r>
              <a:rPr lang="en-US" sz="1300">
                <a:solidFill>
                  <a:schemeClr val="dk1"/>
                </a:solidFill>
                <a:latin typeface="Comic Sans MS"/>
                <a:ea typeface="Comic Sans MS"/>
                <a:cs typeface="Comic Sans MS"/>
                <a:sym typeface="Comic Sans MS"/>
              </a:rPr>
              <a:t>resources to explore value scale and its purpose in art such as creating dimension.  We will also. identify the difference between value and colour and recognise and discuss the importance of light and dark in artworks</a:t>
            </a:r>
            <a:endParaRPr sz="1300" b="0" i="0" u="none" strike="noStrike" cap="none">
              <a:solidFill>
                <a:schemeClr val="dk1"/>
              </a:solidFill>
              <a:latin typeface="Comic Sans MS"/>
              <a:ea typeface="Comic Sans MS"/>
              <a:cs typeface="Comic Sans MS"/>
              <a:sym typeface="Comic Sans MS"/>
            </a:endParaRPr>
          </a:p>
        </p:txBody>
      </p:sp>
      <p:sp>
        <p:nvSpPr>
          <p:cNvPr id="111" name="Google Shape;111;g3b88521edab_0_2"/>
          <p:cNvSpPr txBox="1"/>
          <p:nvPr/>
        </p:nvSpPr>
        <p:spPr>
          <a:xfrm>
            <a:off x="7959100" y="4075550"/>
            <a:ext cx="3855000" cy="2170200"/>
          </a:xfrm>
          <a:prstGeom prst="rect">
            <a:avLst/>
          </a:prstGeom>
          <a:no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omic Sans MS"/>
                <a:ea typeface="Comic Sans MS"/>
                <a:cs typeface="Comic Sans MS"/>
                <a:sym typeface="Comic Sans MS"/>
              </a:rPr>
              <a:t>Humanities</a:t>
            </a:r>
            <a:endParaRPr sz="1300" b="0" i="0" u="none" strike="noStrike" cap="none">
              <a:solidFill>
                <a:schemeClr val="dk1"/>
              </a:solidFill>
              <a:latin typeface="Comic Sans MS"/>
              <a:ea typeface="Comic Sans MS"/>
              <a:cs typeface="Comic Sans MS"/>
              <a:sym typeface="Comic Sans MS"/>
            </a:endParaRPr>
          </a:p>
          <a:p>
            <a:pPr marL="0" marR="0" lvl="0" indent="0" algn="just"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omic Sans MS"/>
                <a:ea typeface="Comic Sans MS"/>
                <a:cs typeface="Comic Sans MS"/>
                <a:sym typeface="Comic Sans MS"/>
              </a:rPr>
              <a:t>We will continue our enquiries about differences and diversity within our community and the world through stor</a:t>
            </a:r>
            <a:r>
              <a:rPr lang="en-US" sz="1300">
                <a:solidFill>
                  <a:schemeClr val="dk1"/>
                </a:solidFill>
                <a:latin typeface="Comic Sans MS"/>
                <a:ea typeface="Comic Sans MS"/>
                <a:cs typeface="Comic Sans MS"/>
                <a:sym typeface="Comic Sans MS"/>
              </a:rPr>
              <a:t>ies and our own experiences through </a:t>
            </a:r>
            <a:r>
              <a:rPr lang="en-US" sz="1300" b="0" i="0" u="none" strike="noStrike" cap="none">
                <a:solidFill>
                  <a:schemeClr val="dk1"/>
                </a:solidFill>
                <a:latin typeface="Comic Sans MS"/>
                <a:ea typeface="Comic Sans MS"/>
                <a:cs typeface="Comic Sans MS"/>
                <a:sym typeface="Comic Sans MS"/>
              </a:rPr>
              <a:t> PSHE sessions and independent research.</a:t>
            </a:r>
            <a:endParaRPr sz="1300" b="0" i="0" u="none" strike="noStrike" cap="none">
              <a:solidFill>
                <a:schemeClr val="dk1"/>
              </a:solidFill>
              <a:latin typeface="Comic Sans MS"/>
              <a:ea typeface="Comic Sans MS"/>
              <a:cs typeface="Comic Sans MS"/>
              <a:sym typeface="Comic Sans MS"/>
            </a:endParaRPr>
          </a:p>
          <a:p>
            <a:pPr marL="0" marR="0" lvl="0" indent="0" algn="just"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omic Sans MS"/>
                <a:ea typeface="Comic Sans MS"/>
                <a:cs typeface="Comic Sans MS"/>
                <a:sym typeface="Comic Sans MS"/>
              </a:rPr>
              <a:t>We will use JIGSAW to help us understand about setting goals, managing resilience, helping others and working hard to achieve our goals.</a:t>
            </a:r>
            <a:endParaRPr sz="1300" b="0" i="0" u="none" strike="noStrike" cap="none">
              <a:solidFill>
                <a:schemeClr val="dk1"/>
              </a:solidFill>
              <a:latin typeface="Comic Sans MS"/>
              <a:ea typeface="Comic Sans MS"/>
              <a:cs typeface="Comic Sans MS"/>
              <a:sym typeface="Comic Sans MS"/>
            </a:endParaRPr>
          </a:p>
        </p:txBody>
      </p:sp>
      <p:sp>
        <p:nvSpPr>
          <p:cNvPr id="112" name="Google Shape;112;g3b88521edab_0_2"/>
          <p:cNvSpPr txBox="1"/>
          <p:nvPr/>
        </p:nvSpPr>
        <p:spPr>
          <a:xfrm>
            <a:off x="7466750" y="502100"/>
            <a:ext cx="4586100" cy="3570900"/>
          </a:xfrm>
          <a:prstGeom prst="rect">
            <a:avLst/>
          </a:prstGeom>
          <a:no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omic Sans MS"/>
                <a:ea typeface="Comic Sans MS"/>
                <a:cs typeface="Comic Sans MS"/>
                <a:sym typeface="Comic Sans MS"/>
              </a:rPr>
              <a:t>Science and Technology</a:t>
            </a:r>
            <a:endParaRPr sz="1800" b="1" i="0" u="none" strike="noStrike" cap="none">
              <a:solidFill>
                <a:schemeClr val="dk1"/>
              </a:solidFill>
              <a:latin typeface="Comic Sans MS"/>
              <a:ea typeface="Comic Sans MS"/>
              <a:cs typeface="Comic Sans MS"/>
              <a:sym typeface="Comic Sans MS"/>
            </a:endParaRPr>
          </a:p>
          <a:p>
            <a:pPr marL="0" marR="0" lvl="0" indent="0" algn="just" rtl="0">
              <a:lnSpc>
                <a:spcPct val="100000"/>
              </a:lnSpc>
              <a:spcBef>
                <a:spcPts val="0"/>
              </a:spcBef>
              <a:spcAft>
                <a:spcPts val="0"/>
              </a:spcAft>
              <a:buClr>
                <a:srgbClr val="000000"/>
              </a:buClr>
              <a:buSzPts val="1300"/>
              <a:buFont typeface="Arial"/>
              <a:buNone/>
            </a:pPr>
            <a:r>
              <a:rPr lang="en-US" sz="1300" b="0" i="0" u="none" strike="noStrike" cap="none">
                <a:solidFill>
                  <a:srgbClr val="000000"/>
                </a:solidFill>
                <a:latin typeface="Comic Sans MS"/>
                <a:ea typeface="Comic Sans MS"/>
                <a:cs typeface="Comic Sans MS"/>
                <a:sym typeface="Comic Sans MS"/>
              </a:rPr>
              <a:t>This term will will be looking </a:t>
            </a:r>
            <a:r>
              <a:rPr lang="en-US" sz="1300">
                <a:latin typeface="Comic Sans MS"/>
                <a:ea typeface="Comic Sans MS"/>
                <a:cs typeface="Comic Sans MS"/>
                <a:sym typeface="Comic Sans MS"/>
              </a:rPr>
              <a:t>electricity, its history, development and the benefits of solar panels and wind turbines.  We will be connecting circuits and see how voltage affects brightness and volume.  We will explore how electrical energy can be converted to kinetic energy to make an object move.  We will look at conductors and insulators and their purpose.  We will learn the importance of safety when working with electrical components and the purpose of safety features such as wires coated in plastic and fuses.</a:t>
            </a:r>
            <a:endParaRPr sz="1300" b="0" i="0" u="none" strike="noStrike" cap="none">
              <a:solidFill>
                <a:srgbClr val="000000"/>
              </a:solidFill>
              <a:latin typeface="Comic Sans MS"/>
              <a:ea typeface="Comic Sans MS"/>
              <a:cs typeface="Comic Sans MS"/>
              <a:sym typeface="Comic Sans MS"/>
            </a:endParaRPr>
          </a:p>
          <a:p>
            <a:pPr marL="0" marR="0" lvl="0" indent="0" algn="just" rtl="0">
              <a:lnSpc>
                <a:spcPct val="100000"/>
              </a:lnSpc>
              <a:spcBef>
                <a:spcPts val="0"/>
              </a:spcBef>
              <a:spcAft>
                <a:spcPts val="0"/>
              </a:spcAft>
              <a:buClr>
                <a:srgbClr val="000000"/>
              </a:buClr>
              <a:buSzPts val="1300"/>
              <a:buFont typeface="Arial"/>
              <a:buNone/>
            </a:pPr>
            <a:endParaRPr sz="1300" b="0" i="0" u="none" strike="noStrike" cap="none">
              <a:solidFill>
                <a:srgbClr val="000000"/>
              </a:solidFill>
              <a:latin typeface="Comic Sans MS"/>
              <a:ea typeface="Comic Sans MS"/>
              <a:cs typeface="Comic Sans MS"/>
              <a:sym typeface="Comic Sans MS"/>
            </a:endParaRPr>
          </a:p>
          <a:p>
            <a:pPr marL="0" marR="0" lvl="0" indent="0" algn="just" rtl="0">
              <a:lnSpc>
                <a:spcPct val="100000"/>
              </a:lnSpc>
              <a:spcBef>
                <a:spcPts val="0"/>
              </a:spcBef>
              <a:spcAft>
                <a:spcPts val="0"/>
              </a:spcAft>
              <a:buClr>
                <a:srgbClr val="000000"/>
              </a:buClr>
              <a:buSzPts val="1300"/>
              <a:buFont typeface="Arial"/>
              <a:buNone/>
            </a:pPr>
            <a:r>
              <a:rPr lang="en-US" sz="1300" b="0" i="0" u="none" strike="noStrike" cap="none">
                <a:solidFill>
                  <a:srgbClr val="000000"/>
                </a:solidFill>
                <a:latin typeface="Comic Sans MS"/>
                <a:ea typeface="Comic Sans MS"/>
                <a:cs typeface="Comic Sans MS"/>
                <a:sym typeface="Comic Sans MS"/>
              </a:rPr>
              <a:t>We will be </a:t>
            </a:r>
            <a:r>
              <a:rPr lang="en-US" sz="1300">
                <a:latin typeface="Comic Sans MS"/>
                <a:ea typeface="Comic Sans MS"/>
                <a:cs typeface="Comic Sans MS"/>
                <a:sym typeface="Comic Sans MS"/>
              </a:rPr>
              <a:t>introduced to and explore</a:t>
            </a:r>
            <a:r>
              <a:rPr lang="en-US" sz="1300" b="0" i="0" u="none" strike="noStrike" cap="none">
                <a:solidFill>
                  <a:srgbClr val="000000"/>
                </a:solidFill>
                <a:latin typeface="Comic Sans MS"/>
                <a:ea typeface="Comic Sans MS"/>
                <a:cs typeface="Comic Sans MS"/>
                <a:sym typeface="Comic Sans MS"/>
              </a:rPr>
              <a:t> 3D design and 3D modelling software t design and make 3D models using the 3D printer, following a design b</a:t>
            </a:r>
            <a:r>
              <a:rPr lang="en-US" sz="1300">
                <a:latin typeface="Comic Sans MS"/>
                <a:ea typeface="Comic Sans MS"/>
                <a:cs typeface="Comic Sans MS"/>
                <a:sym typeface="Comic Sans MS"/>
              </a:rPr>
              <a:t>rief and creating our own.  </a:t>
            </a:r>
            <a:r>
              <a:rPr lang="en-US" sz="1300" b="0" i="0" u="none" strike="noStrike" cap="none">
                <a:solidFill>
                  <a:srgbClr val="000000"/>
                </a:solidFill>
                <a:latin typeface="Comic Sans MS"/>
                <a:ea typeface="Comic Sans MS"/>
                <a:cs typeface="Comic Sans MS"/>
                <a:sym typeface="Comic Sans MS"/>
              </a:rPr>
              <a:t>We will </a:t>
            </a:r>
            <a:r>
              <a:rPr lang="en-US" sz="1300">
                <a:latin typeface="Comic Sans MS"/>
                <a:ea typeface="Comic Sans MS"/>
                <a:cs typeface="Comic Sans MS"/>
                <a:sym typeface="Comic Sans MS"/>
              </a:rPr>
              <a:t>be </a:t>
            </a:r>
            <a:r>
              <a:rPr lang="en-US" sz="1300" b="0" i="0" u="none" strike="noStrike" cap="none">
                <a:solidFill>
                  <a:srgbClr val="000000"/>
                </a:solidFill>
                <a:latin typeface="Comic Sans MS"/>
                <a:ea typeface="Comic Sans MS"/>
                <a:cs typeface="Comic Sans MS"/>
                <a:sym typeface="Comic Sans MS"/>
              </a:rPr>
              <a:t>scientists and think about how this can impact on our society</a:t>
            </a:r>
            <a:r>
              <a:rPr lang="en-US" sz="1300">
                <a:latin typeface="Comic Sans MS"/>
                <a:ea typeface="Comic Sans MS"/>
                <a:cs typeface="Comic Sans MS"/>
                <a:sym typeface="Comic Sans MS"/>
              </a:rPr>
              <a:t> and future. </a:t>
            </a:r>
            <a:endParaRPr sz="1300" b="0" i="0" u="none" strike="noStrike" cap="none">
              <a:solidFill>
                <a:srgbClr val="000000"/>
              </a:solidFill>
              <a:latin typeface="Comic Sans MS"/>
              <a:ea typeface="Comic Sans MS"/>
              <a:cs typeface="Comic Sans MS"/>
              <a:sym typeface="Comic Sans MS"/>
            </a:endParaRPr>
          </a:p>
        </p:txBody>
      </p:sp>
      <p:sp>
        <p:nvSpPr>
          <p:cNvPr id="113" name="Google Shape;113;g3b88521edab_0_2"/>
          <p:cNvSpPr txBox="1"/>
          <p:nvPr/>
        </p:nvSpPr>
        <p:spPr>
          <a:xfrm>
            <a:off x="4599350" y="732950"/>
            <a:ext cx="2662800" cy="3109200"/>
          </a:xfrm>
          <a:prstGeom prst="rect">
            <a:avLst/>
          </a:prstGeom>
          <a:no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a:solidFill>
                  <a:schemeClr val="dk1"/>
                </a:solidFill>
                <a:latin typeface="Comic Sans MS"/>
                <a:ea typeface="Comic Sans MS"/>
                <a:cs typeface="Comic Sans MS"/>
                <a:sym typeface="Comic Sans MS"/>
              </a:rPr>
              <a:t>Mathematics and Numeracy</a:t>
            </a:r>
            <a:endParaRPr sz="1400" b="0" i="0" u="none" strike="noStrike" cap="none">
              <a:solidFill>
                <a:schemeClr val="dk1"/>
              </a:solidFill>
              <a:latin typeface="Calibri"/>
              <a:ea typeface="Calibri"/>
              <a:cs typeface="Calibri"/>
              <a:sym typeface="Calibri"/>
            </a:endParaRPr>
          </a:p>
          <a:p>
            <a:pPr marL="0" marR="0" lvl="0" indent="0" algn="just" rtl="0">
              <a:lnSpc>
                <a:spcPct val="100000"/>
              </a:lnSpc>
              <a:spcBef>
                <a:spcPts val="0"/>
              </a:spcBef>
              <a:spcAft>
                <a:spcPts val="0"/>
              </a:spcAft>
              <a:buClr>
                <a:srgbClr val="000000"/>
              </a:buClr>
              <a:buSzPts val="1300"/>
              <a:buFont typeface="Arial"/>
              <a:buNone/>
            </a:pPr>
            <a:r>
              <a:rPr lang="en-US" sz="1300">
                <a:solidFill>
                  <a:schemeClr val="dk1"/>
                </a:solidFill>
                <a:latin typeface="Comic Sans MS"/>
                <a:ea typeface="Comic Sans MS"/>
                <a:cs typeface="Comic Sans MS"/>
                <a:sym typeface="Comic Sans MS"/>
              </a:rPr>
              <a:t>Multiplication skills will be our first focus developing recall of times tables, moving on to division and looking at recognising inverse operations.</a:t>
            </a:r>
            <a:endParaRPr sz="1300" b="0" i="0" u="none" strike="noStrike" cap="none">
              <a:solidFill>
                <a:schemeClr val="dk1"/>
              </a:solidFill>
              <a:latin typeface="Comic Sans MS"/>
              <a:ea typeface="Comic Sans MS"/>
              <a:cs typeface="Comic Sans MS"/>
              <a:sym typeface="Comic Sans MS"/>
            </a:endParaRPr>
          </a:p>
          <a:p>
            <a:pPr marL="0" marR="0" lvl="0" indent="0" algn="just"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omic Sans MS"/>
                <a:ea typeface="Comic Sans MS"/>
                <a:cs typeface="Comic Sans MS"/>
                <a:sym typeface="Comic Sans MS"/>
              </a:rPr>
              <a:t>We will be investigating</a:t>
            </a:r>
            <a:r>
              <a:rPr lang="en-US" sz="1300">
                <a:solidFill>
                  <a:schemeClr val="dk1"/>
                </a:solidFill>
                <a:latin typeface="Comic Sans MS"/>
                <a:ea typeface="Comic Sans MS"/>
                <a:cs typeface="Comic Sans MS"/>
                <a:sym typeface="Comic Sans MS"/>
              </a:rPr>
              <a:t> </a:t>
            </a:r>
            <a:r>
              <a:rPr lang="en-US" sz="1300" b="0" i="0" u="none" strike="noStrike" cap="none">
                <a:solidFill>
                  <a:schemeClr val="dk1"/>
                </a:solidFill>
                <a:latin typeface="Comic Sans MS"/>
                <a:ea typeface="Comic Sans MS"/>
                <a:cs typeface="Comic Sans MS"/>
                <a:sym typeface="Comic Sans MS"/>
              </a:rPr>
              <a:t> </a:t>
            </a:r>
            <a:r>
              <a:rPr lang="en-US" sz="1300">
                <a:solidFill>
                  <a:schemeClr val="dk1"/>
                </a:solidFill>
                <a:latin typeface="Comic Sans MS"/>
                <a:ea typeface="Comic Sans MS"/>
                <a:cs typeface="Comic Sans MS"/>
                <a:sym typeface="Comic Sans MS"/>
              </a:rPr>
              <a:t>data handling and converting measurements.</a:t>
            </a:r>
            <a:endParaRPr sz="1300" b="0" i="0" u="none" strike="noStrike" cap="none">
              <a:solidFill>
                <a:schemeClr val="dk1"/>
              </a:solidFill>
              <a:latin typeface="Comic Sans MS"/>
              <a:ea typeface="Comic Sans MS"/>
              <a:cs typeface="Comic Sans MS"/>
              <a:sym typeface="Comic Sans MS"/>
            </a:endParaRPr>
          </a:p>
          <a:p>
            <a:pPr marL="0" marR="0" lvl="0" indent="0" algn="just"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omic Sans MS"/>
                <a:ea typeface="Comic Sans MS"/>
                <a:cs typeface="Comic Sans MS"/>
                <a:sym typeface="Comic Sans MS"/>
              </a:rPr>
              <a:t>We will </a:t>
            </a:r>
            <a:r>
              <a:rPr lang="en-US" sz="1300">
                <a:solidFill>
                  <a:schemeClr val="dk1"/>
                </a:solidFill>
                <a:latin typeface="Comic Sans MS"/>
                <a:ea typeface="Comic Sans MS"/>
                <a:cs typeface="Comic Sans MS"/>
                <a:sym typeface="Comic Sans MS"/>
              </a:rPr>
              <a:t>developing skills with</a:t>
            </a:r>
            <a:r>
              <a:rPr lang="en-US" sz="1300" b="0" i="0" u="none" strike="noStrike" cap="none">
                <a:solidFill>
                  <a:schemeClr val="dk1"/>
                </a:solidFill>
                <a:latin typeface="Comic Sans MS"/>
                <a:ea typeface="Comic Sans MS"/>
                <a:cs typeface="Comic Sans MS"/>
                <a:sym typeface="Comic Sans MS"/>
              </a:rPr>
              <a:t> fractions and decimals and their equivalences.</a:t>
            </a:r>
            <a:endParaRPr sz="1300" b="0" i="0" u="none" strike="noStrike" cap="none">
              <a:solidFill>
                <a:schemeClr val="dk1"/>
              </a:solidFill>
              <a:latin typeface="Comic Sans MS"/>
              <a:ea typeface="Comic Sans MS"/>
              <a:cs typeface="Comic Sans MS"/>
              <a:sym typeface="Comic Sans MS"/>
            </a:endParaRPr>
          </a:p>
          <a:p>
            <a:pPr marL="0" marR="0" lvl="0" indent="0" algn="just" rtl="0">
              <a:lnSpc>
                <a:spcPct val="100000"/>
              </a:lnSpc>
              <a:spcBef>
                <a:spcPts val="0"/>
              </a:spcBef>
              <a:spcAft>
                <a:spcPts val="0"/>
              </a:spcAft>
              <a:buClr>
                <a:srgbClr val="000000"/>
              </a:buClr>
              <a:buSzPts val="1300"/>
              <a:buFont typeface="Arial"/>
              <a:buNone/>
            </a:pPr>
            <a:r>
              <a:rPr lang="en-US" sz="1300">
                <a:solidFill>
                  <a:schemeClr val="dk1"/>
                </a:solidFill>
                <a:latin typeface="Comic Sans MS"/>
                <a:ea typeface="Comic Sans MS"/>
                <a:cs typeface="Comic Sans MS"/>
                <a:sym typeface="Comic Sans MS"/>
              </a:rPr>
              <a:t>Reasoning and problem solving will be taught throughout the term and linked to our topic.</a:t>
            </a:r>
            <a:endParaRPr sz="1300" b="0" i="0" u="none" strike="noStrike" cap="none">
              <a:solidFill>
                <a:schemeClr val="dk1"/>
              </a:solidFill>
              <a:latin typeface="Comic Sans MS"/>
              <a:ea typeface="Comic Sans MS"/>
              <a:cs typeface="Comic Sans MS"/>
              <a:sym typeface="Comic Sans MS"/>
            </a:endParaRPr>
          </a:p>
        </p:txBody>
      </p:sp>
      <p:pic>
        <p:nvPicPr>
          <p:cNvPr id="114" name="Google Shape;114;g3b88521edab_0_2" descr="A picture containing icon&#10;&#10;Description automatically generated"/>
          <p:cNvPicPr preferRelativeResize="0"/>
          <p:nvPr/>
        </p:nvPicPr>
        <p:blipFill rotWithShape="1">
          <a:blip r:embed="rId3">
            <a:alphaModFix/>
          </a:blip>
          <a:srcRect/>
          <a:stretch/>
        </p:blipFill>
        <p:spPr>
          <a:xfrm>
            <a:off x="-341461" y="1932894"/>
            <a:ext cx="1048596" cy="1500170"/>
          </a:xfrm>
          <a:prstGeom prst="rect">
            <a:avLst/>
          </a:prstGeom>
          <a:noFill/>
          <a:ln>
            <a:noFill/>
          </a:ln>
        </p:spPr>
      </p:pic>
      <p:pic>
        <p:nvPicPr>
          <p:cNvPr id="115" name="Google Shape;115;g3b88521edab_0_2" descr="A picture containing diagram&#10;&#10;Description automatically generated"/>
          <p:cNvPicPr preferRelativeResize="0"/>
          <p:nvPr/>
        </p:nvPicPr>
        <p:blipFill rotWithShape="1">
          <a:blip r:embed="rId4">
            <a:alphaModFix/>
          </a:blip>
          <a:srcRect/>
          <a:stretch/>
        </p:blipFill>
        <p:spPr>
          <a:xfrm>
            <a:off x="10786450" y="3842155"/>
            <a:ext cx="823874" cy="423521"/>
          </a:xfrm>
          <a:prstGeom prst="rect">
            <a:avLst/>
          </a:prstGeom>
          <a:noFill/>
          <a:ln>
            <a:noFill/>
          </a:ln>
        </p:spPr>
      </p:pic>
      <p:pic>
        <p:nvPicPr>
          <p:cNvPr id="116" name="Google Shape;116;g3b88521edab_0_2" descr="A picture containing text, clipart&#10;&#10;Description automatically generated"/>
          <p:cNvPicPr preferRelativeResize="0"/>
          <p:nvPr/>
        </p:nvPicPr>
        <p:blipFill rotWithShape="1">
          <a:blip r:embed="rId5">
            <a:alphaModFix/>
          </a:blip>
          <a:srcRect/>
          <a:stretch/>
        </p:blipFill>
        <p:spPr>
          <a:xfrm>
            <a:off x="6867030" y="3619675"/>
            <a:ext cx="710139" cy="453325"/>
          </a:xfrm>
          <a:prstGeom prst="rect">
            <a:avLst/>
          </a:prstGeom>
          <a:noFill/>
          <a:ln>
            <a:noFill/>
          </a:ln>
        </p:spPr>
      </p:pic>
      <p:pic>
        <p:nvPicPr>
          <p:cNvPr id="117" name="Google Shape;117;g3b88521edab_0_2" descr="A picture containing shape&#10;&#10;Description automatically generated"/>
          <p:cNvPicPr preferRelativeResize="0"/>
          <p:nvPr/>
        </p:nvPicPr>
        <p:blipFill rotWithShape="1">
          <a:blip r:embed="rId6">
            <a:alphaModFix/>
          </a:blip>
          <a:srcRect/>
          <a:stretch/>
        </p:blipFill>
        <p:spPr>
          <a:xfrm>
            <a:off x="959641" y="51303"/>
            <a:ext cx="569083" cy="620285"/>
          </a:xfrm>
          <a:prstGeom prst="rect">
            <a:avLst/>
          </a:prstGeom>
          <a:noFill/>
          <a:ln>
            <a:noFill/>
          </a:ln>
        </p:spPr>
      </p:pic>
      <p:pic>
        <p:nvPicPr>
          <p:cNvPr id="118" name="Google Shape;118;g3b88521edab_0_2" descr="A picture containing logo&#10;&#10;Description automatically generated"/>
          <p:cNvPicPr preferRelativeResize="0"/>
          <p:nvPr/>
        </p:nvPicPr>
        <p:blipFill rotWithShape="1">
          <a:blip r:embed="rId7">
            <a:alphaModFix/>
          </a:blip>
          <a:srcRect/>
          <a:stretch/>
        </p:blipFill>
        <p:spPr>
          <a:xfrm>
            <a:off x="11245027" y="258181"/>
            <a:ext cx="569075" cy="558818"/>
          </a:xfrm>
          <a:prstGeom prst="rect">
            <a:avLst/>
          </a:prstGeom>
          <a:noFill/>
          <a:ln>
            <a:noFill/>
          </a:ln>
        </p:spPr>
      </p:pic>
      <p:pic>
        <p:nvPicPr>
          <p:cNvPr id="119" name="Google Shape;119;g3b88521edab_0_2" descr="A picture containing clipart&#10;&#10;Description automatically generated"/>
          <p:cNvPicPr preferRelativeResize="0"/>
          <p:nvPr/>
        </p:nvPicPr>
        <p:blipFill rotWithShape="1">
          <a:blip r:embed="rId8">
            <a:alphaModFix/>
          </a:blip>
          <a:srcRect/>
          <a:stretch/>
        </p:blipFill>
        <p:spPr>
          <a:xfrm rot="-592362">
            <a:off x="4428076" y="3913323"/>
            <a:ext cx="870123" cy="463752"/>
          </a:xfrm>
          <a:prstGeom prst="rect">
            <a:avLst/>
          </a:prstGeom>
          <a:noFill/>
          <a:ln>
            <a:noFill/>
          </a:ln>
        </p:spPr>
      </p:pic>
      <p:pic>
        <p:nvPicPr>
          <p:cNvPr id="120" name="Google Shape;120;g3b88521edab_0_2" title="Dewstow Logo blank background.png"/>
          <p:cNvPicPr preferRelativeResize="0"/>
          <p:nvPr/>
        </p:nvPicPr>
        <p:blipFill rotWithShape="1">
          <a:blip r:embed="rId9">
            <a:alphaModFix/>
          </a:blip>
          <a:srcRect/>
          <a:stretch/>
        </p:blipFill>
        <p:spPr>
          <a:xfrm>
            <a:off x="8072435" y="6034125"/>
            <a:ext cx="823875" cy="823875"/>
          </a:xfrm>
          <a:prstGeom prst="rect">
            <a:avLst/>
          </a:prstGeom>
          <a:noFill/>
          <a:ln>
            <a:noFill/>
          </a:ln>
        </p:spPr>
      </p:pic>
      <p:sp>
        <p:nvSpPr>
          <p:cNvPr id="121" name="Google Shape;121;g3b88521edab_0_2"/>
          <p:cNvSpPr txBox="1"/>
          <p:nvPr/>
        </p:nvSpPr>
        <p:spPr>
          <a:xfrm>
            <a:off x="8896300" y="6245963"/>
            <a:ext cx="3114600" cy="400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1" u="none" strike="noStrike" cap="none">
                <a:solidFill>
                  <a:schemeClr val="dk1"/>
                </a:solidFill>
                <a:latin typeface="Calibri"/>
                <a:ea typeface="Calibri"/>
                <a:cs typeface="Calibri"/>
                <a:sym typeface="Calibri"/>
              </a:rPr>
              <a:t>Together we learn. together we grow</a:t>
            </a:r>
            <a:endParaRPr sz="1400" b="0" i="1" u="none" strike="noStrike" cap="none">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545</Words>
  <Application>Microsoft Office PowerPoint</Application>
  <PresentationFormat>Widescreen</PresentationFormat>
  <Paragraphs>24</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Michele Snell</dc:creator>
  <cp:lastModifiedBy>Ali Webb</cp:lastModifiedBy>
  <cp:revision>2</cp:revision>
  <cp:lastPrinted>2026-01-19T12:30:56Z</cp:lastPrinted>
  <dcterms:created xsi:type="dcterms:W3CDTF">2022-09-07T19:58:13Z</dcterms:created>
  <dcterms:modified xsi:type="dcterms:W3CDTF">2026-01-19T12:31:17Z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0x010100B3190893BA14904A9CAB7B561659F9FC</vt:lpwstr>
  </property>
</Properties>
</file>