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10691813" cy="7559675"/>
  <p:notesSz cx="6858000" cy="9144000"/>
  <p:embeddedFontLst>
    <p:embeddedFont>
      <p:font typeface="Comic Neue" panose="020B0604020202020204" charset="0"/>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 roundtripDataSignature="AMtx7mh4VYQ3R5EmNzBDLVQ9Jnaph64EV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14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presProps" Target="presProps.xml"/><Relationship Id="rId5" Type="http://schemas.openxmlformats.org/officeDocument/2006/relationships/font" Target="fonts/font2.fntdata"/><Relationship Id="rId10" Type="http://customschemas.google.com/relationships/presentationmetadata" Target="metadata"/><Relationship Id="rId4" Type="http://schemas.openxmlformats.org/officeDocument/2006/relationships/font" Target="fonts/font1.fntdata"/><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246686" y="1143000"/>
            <a:ext cx="43647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f9d9a81fd9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g3f9d9a81fd9_0_1:notes"/>
          <p:cNvSpPr>
            <a:spLocks noGrp="1" noRot="1" noChangeAspect="1"/>
          </p:cNvSpPr>
          <p:nvPr>
            <p:ph type="sldImg" idx="2"/>
          </p:nvPr>
        </p:nvSpPr>
        <p:spPr>
          <a:xfrm>
            <a:off x="1246686" y="1143000"/>
            <a:ext cx="43647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
          <p:cNvSpPr txBox="1">
            <a:spLocks noGrp="1"/>
          </p:cNvSpPr>
          <p:nvPr>
            <p:ph type="ctrTitle"/>
          </p:nvPr>
        </p:nvSpPr>
        <p:spPr>
          <a:xfrm>
            <a:off x="1336500" y="1237251"/>
            <a:ext cx="8019000" cy="26319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
          <p:cNvSpPr txBox="1">
            <a:spLocks noGrp="1"/>
          </p:cNvSpPr>
          <p:nvPr>
            <p:ph type="subTitle" idx="1"/>
          </p:nvPr>
        </p:nvSpPr>
        <p:spPr>
          <a:xfrm>
            <a:off x="1336500" y="3970751"/>
            <a:ext cx="8019000" cy="18252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735075" y="402500"/>
            <a:ext cx="9222000" cy="1461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
          <p:cNvSpPr txBox="1">
            <a:spLocks noGrp="1"/>
          </p:cNvSpPr>
          <p:nvPr>
            <p:ph type="body" idx="1"/>
          </p:nvPr>
        </p:nvSpPr>
        <p:spPr>
          <a:xfrm>
            <a:off x="735075" y="2012500"/>
            <a:ext cx="9222000" cy="479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729506" y="1884751"/>
            <a:ext cx="9222000" cy="3144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729506" y="5059251"/>
            <a:ext cx="9222000" cy="16536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735075" y="402500"/>
            <a:ext cx="9222000" cy="1461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735075" y="2012500"/>
            <a:ext cx="4544100" cy="479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7"/>
          <p:cNvSpPr txBox="1">
            <a:spLocks noGrp="1"/>
          </p:cNvSpPr>
          <p:nvPr>
            <p:ph type="body" idx="2"/>
          </p:nvPr>
        </p:nvSpPr>
        <p:spPr>
          <a:xfrm>
            <a:off x="5412825" y="2012500"/>
            <a:ext cx="4544100" cy="479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7"/>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736468" y="402500"/>
            <a:ext cx="9222000" cy="1461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736468" y="1853251"/>
            <a:ext cx="4523100" cy="9081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736468" y="2761500"/>
            <a:ext cx="4523100" cy="4061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body" idx="3"/>
          </p:nvPr>
        </p:nvSpPr>
        <p:spPr>
          <a:xfrm>
            <a:off x="5412825" y="1853251"/>
            <a:ext cx="4545600" cy="9081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5412825" y="2761500"/>
            <a:ext cx="4545600" cy="4061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8"/>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735075" y="402500"/>
            <a:ext cx="9222000" cy="1461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736468" y="504000"/>
            <a:ext cx="3448500" cy="17640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4545493" y="1088500"/>
            <a:ext cx="5412900" cy="53724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1"/>
          <p:cNvSpPr txBox="1">
            <a:spLocks noGrp="1"/>
          </p:cNvSpPr>
          <p:nvPr>
            <p:ph type="body" idx="2"/>
          </p:nvPr>
        </p:nvSpPr>
        <p:spPr>
          <a:xfrm>
            <a:off x="736468" y="2268000"/>
            <a:ext cx="3448500" cy="42018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1"/>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736468" y="504000"/>
            <a:ext cx="3448500" cy="17640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2"/>
          <p:cNvSpPr>
            <a:spLocks noGrp="1"/>
          </p:cNvSpPr>
          <p:nvPr>
            <p:ph type="pic" idx="2"/>
          </p:nvPr>
        </p:nvSpPr>
        <p:spPr>
          <a:xfrm>
            <a:off x="4545493" y="1088500"/>
            <a:ext cx="5412900" cy="5372400"/>
          </a:xfrm>
          <a:prstGeom prst="rect">
            <a:avLst/>
          </a:prstGeom>
          <a:noFill/>
          <a:ln>
            <a:noFill/>
          </a:ln>
        </p:spPr>
      </p:sp>
      <p:sp>
        <p:nvSpPr>
          <p:cNvPr id="68" name="Google Shape;68;p12"/>
          <p:cNvSpPr txBox="1">
            <a:spLocks noGrp="1"/>
          </p:cNvSpPr>
          <p:nvPr>
            <p:ph type="body" idx="1"/>
          </p:nvPr>
        </p:nvSpPr>
        <p:spPr>
          <a:xfrm>
            <a:off x="736468" y="2268000"/>
            <a:ext cx="3448500" cy="42018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735075" y="402500"/>
            <a:ext cx="9222000" cy="1461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2947725" y="-200000"/>
            <a:ext cx="4796700" cy="9221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5600775" y="2453150"/>
            <a:ext cx="6406800" cy="23055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923063" y="214550"/>
            <a:ext cx="6406800" cy="6782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735075" y="402500"/>
            <a:ext cx="9222000" cy="14613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
          <p:cNvSpPr txBox="1">
            <a:spLocks noGrp="1"/>
          </p:cNvSpPr>
          <p:nvPr>
            <p:ph type="body" idx="1"/>
          </p:nvPr>
        </p:nvSpPr>
        <p:spPr>
          <a:xfrm>
            <a:off x="735075" y="2012500"/>
            <a:ext cx="9222000" cy="47967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735075" y="7007000"/>
            <a:ext cx="2405700" cy="4026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3541725" y="7007000"/>
            <a:ext cx="3608700" cy="4026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7551225" y="7007000"/>
            <a:ext cx="2405700" cy="4026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7"/>
        <p:cNvGrpSpPr/>
        <p:nvPr/>
      </p:nvGrpSpPr>
      <p:grpSpPr>
        <a:xfrm>
          <a:off x="0" y="0"/>
          <a:ext cx="0" cy="0"/>
          <a:chOff x="0" y="0"/>
          <a:chExt cx="0" cy="0"/>
        </a:xfrm>
      </p:grpSpPr>
      <p:pic>
        <p:nvPicPr>
          <p:cNvPr id="88" name="Google Shape;88;g3f9d9a81fd9_0_1" title="Dewstow Logo - transparent.png"/>
          <p:cNvPicPr preferRelativeResize="0"/>
          <p:nvPr/>
        </p:nvPicPr>
        <p:blipFill rotWithShape="1">
          <a:blip r:embed="rId3">
            <a:alphaModFix amt="36000"/>
          </a:blip>
          <a:srcRect t="19011" b="19005"/>
          <a:stretch/>
        </p:blipFill>
        <p:spPr>
          <a:xfrm>
            <a:off x="-752325" y="0"/>
            <a:ext cx="12196649" cy="7560003"/>
          </a:xfrm>
          <a:prstGeom prst="rect">
            <a:avLst/>
          </a:prstGeom>
          <a:noFill/>
          <a:ln>
            <a:noFill/>
          </a:ln>
        </p:spPr>
      </p:pic>
      <p:sp>
        <p:nvSpPr>
          <p:cNvPr id="89" name="Google Shape;89;g3f9d9a81fd9_0_1"/>
          <p:cNvSpPr/>
          <p:nvPr/>
        </p:nvSpPr>
        <p:spPr>
          <a:xfrm>
            <a:off x="152400" y="97950"/>
            <a:ext cx="3423900" cy="3318600"/>
          </a:xfrm>
          <a:prstGeom prst="roundRect">
            <a:avLst>
              <a:gd name="adj" fmla="val 7537"/>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Languages, literacy and communication</a:t>
            </a:r>
            <a:endParaRPr sz="1200" b="1" i="0" u="none" strike="noStrike" cap="none">
              <a:solidFill>
                <a:srgbClr val="000000"/>
              </a:solidFill>
              <a:latin typeface="Comic Neue"/>
              <a:ea typeface="Comic Neue"/>
              <a:cs typeface="Comic Neue"/>
              <a:sym typeface="Comic Neue"/>
            </a:endParaRPr>
          </a:p>
          <a:p>
            <a:pPr marL="0" marR="0" lvl="0" indent="0" algn="just" rtl="0">
              <a:lnSpc>
                <a:spcPct val="115000"/>
              </a:lnSpc>
              <a:spcBef>
                <a:spcPts val="0"/>
              </a:spcBef>
              <a:spcAft>
                <a:spcPts val="0"/>
              </a:spcAft>
              <a:buClr>
                <a:schemeClr val="dk1"/>
              </a:buClr>
              <a:buSzPts val="1100"/>
              <a:buFont typeface="Arial"/>
              <a:buNone/>
            </a:pPr>
            <a:endParaRPr sz="1000" b="1">
              <a:solidFill>
                <a:schemeClr val="dk1"/>
              </a:solidFill>
              <a:latin typeface="Comic Neue"/>
              <a:ea typeface="Comic Neue"/>
              <a:cs typeface="Comic Neue"/>
              <a:sym typeface="Comic Neue"/>
            </a:endParaRPr>
          </a:p>
          <a:p>
            <a:pPr marL="0" marR="0" lvl="0" indent="0" algn="just" rtl="0">
              <a:lnSpc>
                <a:spcPct val="115000"/>
              </a:lnSpc>
              <a:spcBef>
                <a:spcPts val="0"/>
              </a:spcBef>
              <a:spcAft>
                <a:spcPts val="0"/>
              </a:spcAft>
              <a:buClr>
                <a:schemeClr val="dk1"/>
              </a:buClr>
              <a:buSzPts val="1100"/>
              <a:buFont typeface="Arial"/>
              <a:buNone/>
            </a:pPr>
            <a:r>
              <a:rPr lang="en-US" sz="1200" b="1">
                <a:solidFill>
                  <a:schemeClr val="dk1"/>
                </a:solidFill>
                <a:latin typeface="Comic Neue"/>
                <a:ea typeface="Comic Neue"/>
                <a:cs typeface="Comic Neue"/>
                <a:sym typeface="Comic Neue"/>
              </a:rPr>
              <a:t>In literacy, we will begin the term by exploring identity, diversity, and empathy through the book </a:t>
            </a:r>
            <a:r>
              <a:rPr lang="en-US" sz="1200" b="1" i="1">
                <a:solidFill>
                  <a:schemeClr val="dk1"/>
                </a:solidFill>
                <a:latin typeface="Comic Neue"/>
                <a:ea typeface="Comic Neue"/>
                <a:cs typeface="Comic Neue"/>
                <a:sym typeface="Comic Neue"/>
              </a:rPr>
              <a:t>The Proudest Blue</a:t>
            </a:r>
            <a:r>
              <a:rPr lang="en-US" sz="1200" b="1">
                <a:solidFill>
                  <a:schemeClr val="dk1"/>
                </a:solidFill>
                <a:latin typeface="Comic Neue"/>
                <a:ea typeface="Comic Neue"/>
                <a:cs typeface="Comic Neue"/>
                <a:sym typeface="Comic Neue"/>
              </a:rPr>
              <a:t>, using its powerful narrative to inspire our own creative retell. . As the term progresses, the focus will shift toward informative and non-fiction writing connected directly to our historical topic. We will apply our research on Roman life and local heritage to design, write, and produce detailed visitor leaflets for the Caerleon Museum, developing key skills in, persuasive language, and factual reporting. </a:t>
            </a:r>
            <a:endParaRPr sz="1100" b="1">
              <a:solidFill>
                <a:schemeClr val="dk1"/>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Comic Neue"/>
              <a:ea typeface="Comic Neue"/>
              <a:cs typeface="Comic Neue"/>
              <a:sym typeface="Comic Neue"/>
            </a:endParaRPr>
          </a:p>
        </p:txBody>
      </p:sp>
      <p:sp>
        <p:nvSpPr>
          <p:cNvPr id="90" name="Google Shape;90;g3f9d9a81fd9_0_1"/>
          <p:cNvSpPr/>
          <p:nvPr/>
        </p:nvSpPr>
        <p:spPr>
          <a:xfrm>
            <a:off x="3727050" y="1743638"/>
            <a:ext cx="3330900" cy="2548500"/>
          </a:xfrm>
          <a:prstGeom prst="roundRect">
            <a:avLst>
              <a:gd name="adj" fmla="val 4183"/>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Science and Technology</a:t>
            </a:r>
            <a:endParaRPr sz="1200" b="1" i="0" u="none" strike="noStrike" cap="none">
              <a:solidFill>
                <a:srgbClr val="000000"/>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endParaRPr sz="1200" b="1">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r>
              <a:rPr lang="en-US" sz="1200" b="1">
                <a:latin typeface="Comic Neue"/>
                <a:ea typeface="Comic Neue"/>
                <a:cs typeface="Comic Neue"/>
                <a:sym typeface="Comic Neue"/>
              </a:rPr>
              <a:t>We will explore how scientific inquiry and engineering shape our understanding of the world. Using design thinking, we will tackle practical, real-world problems. We  will also investigate matter and materials by testing physical properties to discover how substances behave. Alongside hands-on experimentation, we will build foundational skills in computational thinking to understand how digital systems process information. </a:t>
            </a:r>
            <a:endParaRPr sz="1200" b="1">
              <a:latin typeface="Comic Neue"/>
              <a:ea typeface="Comic Neue"/>
              <a:cs typeface="Comic Neue"/>
              <a:sym typeface="Comic Neue"/>
            </a:endParaRPr>
          </a:p>
        </p:txBody>
      </p:sp>
      <p:sp>
        <p:nvSpPr>
          <p:cNvPr id="91" name="Google Shape;91;g3f9d9a81fd9_0_1"/>
          <p:cNvSpPr/>
          <p:nvPr/>
        </p:nvSpPr>
        <p:spPr>
          <a:xfrm>
            <a:off x="7208700" y="1732375"/>
            <a:ext cx="3330900" cy="2571000"/>
          </a:xfrm>
          <a:prstGeom prst="roundRect">
            <a:avLst>
              <a:gd name="adj" fmla="val 8145"/>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Health and Wellbeing</a:t>
            </a:r>
            <a:endParaRPr sz="1200" b="1" i="0" u="none" strike="noStrike" cap="none">
              <a:solidFill>
                <a:srgbClr val="000000"/>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endParaRPr sz="1200" b="1">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r>
              <a:rPr lang="en-US" sz="1200" b="1">
                <a:latin typeface="Comic Neue"/>
                <a:ea typeface="Comic Neue"/>
                <a:cs typeface="Comic Neue"/>
                <a:sym typeface="Comic Neue"/>
              </a:rPr>
              <a:t>In health and wellbeing, we will investigate how social interactions, community connections, and cultural heritage shape personal identity and overall wellness. In physical education, we will stay active through dynamic practical sessions, developing core agility, strength, and coordination by alternating weekly between gymnastics and rugby skills delivered in partnership with Dragons Rugby. </a:t>
            </a:r>
            <a:endParaRPr sz="1200" b="1">
              <a:latin typeface="Comic Neue"/>
              <a:ea typeface="Comic Neue"/>
              <a:cs typeface="Comic Neue"/>
              <a:sym typeface="Comic Neue"/>
            </a:endParaRPr>
          </a:p>
        </p:txBody>
      </p:sp>
      <p:sp>
        <p:nvSpPr>
          <p:cNvPr id="92" name="Google Shape;92;g3f9d9a81fd9_0_1"/>
          <p:cNvSpPr/>
          <p:nvPr/>
        </p:nvSpPr>
        <p:spPr>
          <a:xfrm>
            <a:off x="152400" y="4251150"/>
            <a:ext cx="3330900" cy="3188100"/>
          </a:xfrm>
          <a:prstGeom prst="roundRect">
            <a:avLst>
              <a:gd name="adj" fmla="val 7537"/>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Mathematics and Numeracy</a:t>
            </a:r>
            <a:endParaRPr sz="1200" b="1" i="0" u="none" strike="noStrike" cap="none">
              <a:solidFill>
                <a:srgbClr val="000000"/>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endParaRPr sz="1200" b="1">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r>
              <a:rPr lang="en-US" sz="1200" b="1">
                <a:latin typeface="Comic Neue"/>
                <a:ea typeface="Comic Neue"/>
                <a:cs typeface="Comic Neue"/>
                <a:sym typeface="Comic Neue"/>
              </a:rPr>
              <a:t>In mathematics and numeracy, we  will deepen our  understanding of foundational concepts though practical application and problem-solving. We will explore place value to build a strong grasp of number structure and relative size. We will develop both mental and written calculation strategies for addition and subtraction, before advancing our operational skills with multiplication and division to solve multi-step mathematical challenges.</a:t>
            </a:r>
            <a:endParaRPr sz="1200" b="1">
              <a:latin typeface="Comic Neue"/>
              <a:ea typeface="Comic Neue"/>
              <a:cs typeface="Comic Neue"/>
              <a:sym typeface="Comic Neue"/>
            </a:endParaRPr>
          </a:p>
        </p:txBody>
      </p:sp>
      <p:sp>
        <p:nvSpPr>
          <p:cNvPr id="93" name="Google Shape;93;g3f9d9a81fd9_0_1"/>
          <p:cNvSpPr/>
          <p:nvPr/>
        </p:nvSpPr>
        <p:spPr>
          <a:xfrm>
            <a:off x="3680550" y="4381900"/>
            <a:ext cx="3330900" cy="2667900"/>
          </a:xfrm>
          <a:prstGeom prst="roundRect">
            <a:avLst>
              <a:gd name="adj" fmla="val 6621"/>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Expressive Arts</a:t>
            </a:r>
            <a:endParaRPr sz="1200" b="1" i="0" u="none" strike="noStrike" cap="none">
              <a:solidFill>
                <a:srgbClr val="000000"/>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endParaRPr sz="1200" b="1">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r>
              <a:rPr lang="en-US" sz="1200" b="1">
                <a:latin typeface="Comic Neue"/>
                <a:ea typeface="Comic Neue"/>
                <a:cs typeface="Comic Neue"/>
                <a:sym typeface="Comic Neue"/>
              </a:rPr>
              <a:t>We will be immersing ourselves  in hands-on artistic performance and visual design throughout the term. In music, we will develop our performance skills by learning to play the penny whistle, building foundational pitch and rhythm technique. We will also experiment with drawing and hatching techniques, build dramatic narrative through roleplay workshops, and collaborate directly with Welsh artist Rhiannon Roberts on a bespoke artistic project. </a:t>
            </a:r>
            <a:endParaRPr sz="1200" b="1">
              <a:latin typeface="Comic Neue"/>
              <a:ea typeface="Comic Neue"/>
              <a:cs typeface="Comic Neue"/>
              <a:sym typeface="Comic Neue"/>
            </a:endParaRPr>
          </a:p>
        </p:txBody>
      </p:sp>
      <p:sp>
        <p:nvSpPr>
          <p:cNvPr id="94" name="Google Shape;94;g3f9d9a81fd9_0_1"/>
          <p:cNvSpPr/>
          <p:nvPr/>
        </p:nvSpPr>
        <p:spPr>
          <a:xfrm>
            <a:off x="7208700" y="4381900"/>
            <a:ext cx="3330900" cy="2667900"/>
          </a:xfrm>
          <a:prstGeom prst="roundRect">
            <a:avLst>
              <a:gd name="adj" fmla="val 6926"/>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omic Neue"/>
                <a:ea typeface="Comic Neue"/>
                <a:cs typeface="Comic Neue"/>
                <a:sym typeface="Comic Neue"/>
              </a:rPr>
              <a:t>Humanities</a:t>
            </a:r>
            <a:endParaRPr sz="1200" b="1" i="0" u="none" strike="noStrike" cap="none">
              <a:solidFill>
                <a:srgbClr val="000000"/>
              </a:solidFill>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endParaRPr sz="1200" b="1">
              <a:latin typeface="Comic Neue"/>
              <a:ea typeface="Comic Neue"/>
              <a:cs typeface="Comic Neue"/>
              <a:sym typeface="Comic Neue"/>
            </a:endParaRPr>
          </a:p>
          <a:p>
            <a:pPr marL="0" marR="0" lvl="0" indent="0" algn="ctr" rtl="0">
              <a:lnSpc>
                <a:spcPct val="100000"/>
              </a:lnSpc>
              <a:spcBef>
                <a:spcPts val="0"/>
              </a:spcBef>
              <a:spcAft>
                <a:spcPts val="0"/>
              </a:spcAft>
              <a:buClr>
                <a:srgbClr val="000000"/>
              </a:buClr>
              <a:buSzPts val="1200"/>
              <a:buFont typeface="Arial"/>
              <a:buNone/>
            </a:pPr>
            <a:r>
              <a:rPr lang="en-US" sz="1200" b="1">
                <a:latin typeface="Comic Neue"/>
                <a:ea typeface="Comic Neue"/>
                <a:cs typeface="Comic Neue"/>
                <a:sym typeface="Comic Neue"/>
              </a:rPr>
              <a:t>We  will investigate Roman life to discover how past invasions, governance, and culture continue to shape our world today. We will explore Roman daily life, beliefs, and social structures, while linking this global history directly to local Welsh heritage. Using the rich Roman history of Caerleon, we  will examine how local landmarks and historical events have influenced our community's identity over time. </a:t>
            </a:r>
            <a:endParaRPr sz="1200" b="1">
              <a:latin typeface="Comic Neue"/>
              <a:ea typeface="Comic Neue"/>
              <a:cs typeface="Comic Neue"/>
              <a:sym typeface="Comic Neue"/>
            </a:endParaRPr>
          </a:p>
        </p:txBody>
      </p:sp>
      <p:sp>
        <p:nvSpPr>
          <p:cNvPr id="95" name="Google Shape;95;g3f9d9a81fd9_0_1"/>
          <p:cNvSpPr/>
          <p:nvPr/>
        </p:nvSpPr>
        <p:spPr>
          <a:xfrm>
            <a:off x="3680550" y="501863"/>
            <a:ext cx="6859200" cy="1152000"/>
          </a:xfrm>
          <a:prstGeom prst="roundRect">
            <a:avLst>
              <a:gd name="adj" fmla="val 16667"/>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200" b="1">
                <a:solidFill>
                  <a:schemeClr val="dk1"/>
                </a:solidFill>
                <a:latin typeface="Comic Neue"/>
                <a:ea typeface="Comic Neue"/>
                <a:cs typeface="Comic Neue"/>
                <a:sym typeface="Comic Neue"/>
              </a:rPr>
              <a:t>This term, we will explore the Roman Empire's lasting legacy by asking, "What did the Romans ever do for us?" We will investigate how past invasions and culture shaped modern society, infrastructure, and daily life. A key focus connects this history directly to Welsh heritage through Roman Caerleon, where we will examine local landmarks and artefacts to understand how Roman governance and beliefs influence our community today. </a:t>
            </a:r>
            <a:endParaRPr sz="1200" b="1" i="0" u="none" strike="noStrike" cap="none">
              <a:solidFill>
                <a:srgbClr val="000000"/>
              </a:solidFill>
              <a:latin typeface="Comic Neue"/>
              <a:ea typeface="Comic Neue"/>
              <a:cs typeface="Comic Neue"/>
              <a:sym typeface="Comic Neue"/>
            </a:endParaRPr>
          </a:p>
        </p:txBody>
      </p:sp>
      <p:sp>
        <p:nvSpPr>
          <p:cNvPr id="96" name="Google Shape;96;g3f9d9a81fd9_0_1"/>
          <p:cNvSpPr/>
          <p:nvPr/>
        </p:nvSpPr>
        <p:spPr>
          <a:xfrm>
            <a:off x="152400" y="3481950"/>
            <a:ext cx="3330900" cy="703800"/>
          </a:xfrm>
          <a:prstGeom prst="roundRect">
            <a:avLst>
              <a:gd name="adj" fmla="val 16667"/>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omic Neue"/>
                <a:ea typeface="Comic Neue"/>
                <a:cs typeface="Comic Neue"/>
                <a:sym typeface="Comic Neue"/>
              </a:rPr>
              <a:t>Year</a:t>
            </a:r>
            <a:r>
              <a:rPr lang="en-US" sz="1600" b="1">
                <a:latin typeface="Comic Neue"/>
                <a:ea typeface="Comic Neue"/>
                <a:cs typeface="Comic Neue"/>
                <a:sym typeface="Comic Neue"/>
              </a:rPr>
              <a:t> 3</a:t>
            </a:r>
            <a:endParaRPr sz="1600" b="1" i="0" u="none" strike="noStrike" cap="none">
              <a:solidFill>
                <a:srgbClr val="000000"/>
              </a:solidFill>
              <a:latin typeface="Comic Neue"/>
              <a:ea typeface="Comic Neue"/>
              <a:cs typeface="Comic Neue"/>
              <a:sym typeface="Comic Neue"/>
            </a:endParaRPr>
          </a:p>
          <a:p>
            <a:pPr marL="0" marR="0" lvl="0" indent="0" algn="r" rtl="0">
              <a:lnSpc>
                <a:spcPct val="100000"/>
              </a:lnSpc>
              <a:spcBef>
                <a:spcPts val="0"/>
              </a:spcBef>
              <a:spcAft>
                <a:spcPts val="0"/>
              </a:spcAft>
              <a:buClr>
                <a:srgbClr val="000000"/>
              </a:buClr>
              <a:buSzPts val="1600"/>
              <a:buFont typeface="Arial"/>
              <a:buNone/>
            </a:pPr>
            <a:r>
              <a:rPr lang="en-US" sz="1600" b="1" i="0" u="none" strike="noStrike" cap="none">
                <a:solidFill>
                  <a:srgbClr val="000000"/>
                </a:solidFill>
                <a:latin typeface="Comic Neue"/>
                <a:ea typeface="Comic Neue"/>
                <a:cs typeface="Comic Neue"/>
                <a:sym typeface="Comic Neue"/>
              </a:rPr>
              <a:t>Autumn term 2026</a:t>
            </a:r>
            <a:endParaRPr sz="1600" b="1" i="0" u="none" strike="noStrike" cap="none">
              <a:solidFill>
                <a:srgbClr val="000000"/>
              </a:solidFill>
              <a:latin typeface="Comic Neue"/>
              <a:ea typeface="Comic Neue"/>
              <a:cs typeface="Comic Neue"/>
              <a:sym typeface="Comic Neue"/>
            </a:endParaRPr>
          </a:p>
        </p:txBody>
      </p:sp>
      <p:sp>
        <p:nvSpPr>
          <p:cNvPr id="97" name="Google Shape;97;g3f9d9a81fd9_0_1"/>
          <p:cNvSpPr txBox="1"/>
          <p:nvPr/>
        </p:nvSpPr>
        <p:spPr>
          <a:xfrm>
            <a:off x="4100100" y="7049800"/>
            <a:ext cx="6020100" cy="389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1" i="1" u="none" strike="noStrike" cap="none">
                <a:solidFill>
                  <a:schemeClr val="dk1"/>
                </a:solidFill>
                <a:latin typeface="Arial"/>
                <a:ea typeface="Arial"/>
                <a:cs typeface="Arial"/>
                <a:sym typeface="Arial"/>
              </a:rPr>
              <a:t>Together we learn, together we grow</a:t>
            </a:r>
            <a:endParaRPr sz="1900" b="1" i="1" u="none" strike="noStrike" cap="none">
              <a:solidFill>
                <a:schemeClr val="dk1"/>
              </a:solidFill>
              <a:latin typeface="Arial"/>
              <a:ea typeface="Arial"/>
              <a:cs typeface="Arial"/>
              <a:sym typeface="Arial"/>
            </a:endParaRPr>
          </a:p>
        </p:txBody>
      </p:sp>
      <p:sp>
        <p:nvSpPr>
          <p:cNvPr id="98" name="Google Shape;98;g3f9d9a81fd9_0_1"/>
          <p:cNvSpPr/>
          <p:nvPr/>
        </p:nvSpPr>
        <p:spPr>
          <a:xfrm>
            <a:off x="3723150" y="74925"/>
            <a:ext cx="6774000" cy="389400"/>
          </a:xfrm>
          <a:prstGeom prst="roundRect">
            <a:avLst>
              <a:gd name="adj" fmla="val 16667"/>
            </a:avLst>
          </a:prstGeom>
          <a:solidFill>
            <a:schemeClr val="lt1"/>
          </a:solidFill>
          <a:ln w="38100" cap="flat" cmpd="sng">
            <a:solidFill>
              <a:schemeClr val="dk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1">
                <a:latin typeface="Comic Neue"/>
                <a:ea typeface="Comic Neue"/>
                <a:cs typeface="Comic Neue"/>
                <a:sym typeface="Comic Neue"/>
              </a:rPr>
              <a:t>What did the Romans do for us?</a:t>
            </a:r>
            <a:endParaRPr sz="1900" b="1" i="0" u="none" strike="noStrike" cap="none">
              <a:solidFill>
                <a:srgbClr val="000000"/>
              </a:solidFill>
              <a:latin typeface="Comic Neue"/>
              <a:ea typeface="Comic Neue"/>
              <a:cs typeface="Comic Neue"/>
              <a:sym typeface="Comic Neue"/>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539</Words>
  <Application>Microsoft Office PowerPoint</Application>
  <PresentationFormat>Custom</PresentationFormat>
  <Paragraphs>23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Comic Neue</vt: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Michele Snell</dc:creator>
  <cp:lastModifiedBy>DEW.HCloud</cp:lastModifiedBy>
  <cp:revision>1</cp:revision>
  <dcterms:created xsi:type="dcterms:W3CDTF">2022-09-07T19:58:13Z</dcterms:created>
  <dcterms:modified xsi:type="dcterms:W3CDTF">2026-09-17T19:18:32Z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0x010100B3190893BA14904A9CAB7B561659F9FC</vt:lpwstr>
  </property>
</Properties>
</file>