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534" autoAdjust="0"/>
    <p:restoredTop sz="94660"/>
  </p:normalViewPr>
  <p:slideViewPr>
    <p:cSldViewPr snapToGrid="0">
      <p:cViewPr varScale="1">
        <p:scale>
          <a:sx n="93" d="100"/>
          <a:sy n="93" d="100"/>
        </p:scale>
        <p:origin x="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5FE8D-A87B-478F-9F95-08006741BA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C9E2DB2-566F-4418-A15F-451442990D0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F598738-CE3F-4AB0-BB1B-B422CA91FCC4}"/>
              </a:ext>
            </a:extLst>
          </p:cNvPr>
          <p:cNvSpPr>
            <a:spLocks noGrp="1"/>
          </p:cNvSpPr>
          <p:nvPr>
            <p:ph type="dt" sz="half" idx="10"/>
          </p:nvPr>
        </p:nvSpPr>
        <p:spPr/>
        <p:txBody>
          <a:bodyPr/>
          <a:lstStyle/>
          <a:p>
            <a:fld id="{281500BE-81A6-486D-B0E3-AC2AD62E124E}" type="datetimeFigureOut">
              <a:rPr lang="en-GB" smtClean="0"/>
              <a:t>10/02/2026</a:t>
            </a:fld>
            <a:endParaRPr lang="en-GB"/>
          </a:p>
        </p:txBody>
      </p:sp>
      <p:sp>
        <p:nvSpPr>
          <p:cNvPr id="5" name="Footer Placeholder 4">
            <a:extLst>
              <a:ext uri="{FF2B5EF4-FFF2-40B4-BE49-F238E27FC236}">
                <a16:creationId xmlns:a16="http://schemas.microsoft.com/office/drawing/2014/main" id="{E6A961E7-83DD-466E-8C43-EAD406A1A8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94C6CD-4FD4-4904-9C7B-F64AE3720D08}"/>
              </a:ext>
            </a:extLst>
          </p:cNvPr>
          <p:cNvSpPr>
            <a:spLocks noGrp="1"/>
          </p:cNvSpPr>
          <p:nvPr>
            <p:ph type="sldNum" sz="quarter" idx="12"/>
          </p:nvPr>
        </p:nvSpPr>
        <p:spPr/>
        <p:txBody>
          <a:bodyPr/>
          <a:lstStyle/>
          <a:p>
            <a:fld id="{3860542F-113F-4EED-8ABC-D69646A768A6}" type="slidenum">
              <a:rPr lang="en-GB" smtClean="0"/>
              <a:t>‹#›</a:t>
            </a:fld>
            <a:endParaRPr lang="en-GB"/>
          </a:p>
        </p:txBody>
      </p:sp>
    </p:spTree>
    <p:extLst>
      <p:ext uri="{BB962C8B-B14F-4D97-AF65-F5344CB8AC3E}">
        <p14:creationId xmlns:p14="http://schemas.microsoft.com/office/powerpoint/2010/main" val="12315171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FE749F-CF5C-4646-BFF2-20106B0BBD3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7284313-2FD2-4C07-A0B2-352F278A2D8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526E340-FB93-4161-91F0-405A77060DCB}"/>
              </a:ext>
            </a:extLst>
          </p:cNvPr>
          <p:cNvSpPr>
            <a:spLocks noGrp="1"/>
          </p:cNvSpPr>
          <p:nvPr>
            <p:ph type="dt" sz="half" idx="10"/>
          </p:nvPr>
        </p:nvSpPr>
        <p:spPr/>
        <p:txBody>
          <a:bodyPr/>
          <a:lstStyle/>
          <a:p>
            <a:fld id="{281500BE-81A6-486D-B0E3-AC2AD62E124E}" type="datetimeFigureOut">
              <a:rPr lang="en-GB" smtClean="0"/>
              <a:t>10/02/2026</a:t>
            </a:fld>
            <a:endParaRPr lang="en-GB"/>
          </a:p>
        </p:txBody>
      </p:sp>
      <p:sp>
        <p:nvSpPr>
          <p:cNvPr id="5" name="Footer Placeholder 4">
            <a:extLst>
              <a:ext uri="{FF2B5EF4-FFF2-40B4-BE49-F238E27FC236}">
                <a16:creationId xmlns:a16="http://schemas.microsoft.com/office/drawing/2014/main" id="{42C32968-BE54-43D9-9ED4-D019794ED2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C23D11-1389-4AE4-A423-18D3DBDB6997}"/>
              </a:ext>
            </a:extLst>
          </p:cNvPr>
          <p:cNvSpPr>
            <a:spLocks noGrp="1"/>
          </p:cNvSpPr>
          <p:nvPr>
            <p:ph type="sldNum" sz="quarter" idx="12"/>
          </p:nvPr>
        </p:nvSpPr>
        <p:spPr/>
        <p:txBody>
          <a:bodyPr/>
          <a:lstStyle/>
          <a:p>
            <a:fld id="{3860542F-113F-4EED-8ABC-D69646A768A6}" type="slidenum">
              <a:rPr lang="en-GB" smtClean="0"/>
              <a:t>‹#›</a:t>
            </a:fld>
            <a:endParaRPr lang="en-GB"/>
          </a:p>
        </p:txBody>
      </p:sp>
    </p:spTree>
    <p:extLst>
      <p:ext uri="{BB962C8B-B14F-4D97-AF65-F5344CB8AC3E}">
        <p14:creationId xmlns:p14="http://schemas.microsoft.com/office/powerpoint/2010/main" val="3128434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2DFB64-D747-411A-B26C-639646D8B21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4C9B518-064A-42A0-8BC4-742EE1C9861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554811B-01B4-42B9-B988-5868400F034D}"/>
              </a:ext>
            </a:extLst>
          </p:cNvPr>
          <p:cNvSpPr>
            <a:spLocks noGrp="1"/>
          </p:cNvSpPr>
          <p:nvPr>
            <p:ph type="dt" sz="half" idx="10"/>
          </p:nvPr>
        </p:nvSpPr>
        <p:spPr/>
        <p:txBody>
          <a:bodyPr/>
          <a:lstStyle/>
          <a:p>
            <a:fld id="{281500BE-81A6-486D-B0E3-AC2AD62E124E}" type="datetimeFigureOut">
              <a:rPr lang="en-GB" smtClean="0"/>
              <a:t>10/02/2026</a:t>
            </a:fld>
            <a:endParaRPr lang="en-GB"/>
          </a:p>
        </p:txBody>
      </p:sp>
      <p:sp>
        <p:nvSpPr>
          <p:cNvPr id="5" name="Footer Placeholder 4">
            <a:extLst>
              <a:ext uri="{FF2B5EF4-FFF2-40B4-BE49-F238E27FC236}">
                <a16:creationId xmlns:a16="http://schemas.microsoft.com/office/drawing/2014/main" id="{2D109204-E4D8-4343-A73A-02955D6858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E0BBEBE-FB45-4244-B164-B1F726D39732}"/>
              </a:ext>
            </a:extLst>
          </p:cNvPr>
          <p:cNvSpPr>
            <a:spLocks noGrp="1"/>
          </p:cNvSpPr>
          <p:nvPr>
            <p:ph type="sldNum" sz="quarter" idx="12"/>
          </p:nvPr>
        </p:nvSpPr>
        <p:spPr/>
        <p:txBody>
          <a:bodyPr/>
          <a:lstStyle/>
          <a:p>
            <a:fld id="{3860542F-113F-4EED-8ABC-D69646A768A6}" type="slidenum">
              <a:rPr lang="en-GB" smtClean="0"/>
              <a:t>‹#›</a:t>
            </a:fld>
            <a:endParaRPr lang="en-GB"/>
          </a:p>
        </p:txBody>
      </p:sp>
    </p:spTree>
    <p:extLst>
      <p:ext uri="{BB962C8B-B14F-4D97-AF65-F5344CB8AC3E}">
        <p14:creationId xmlns:p14="http://schemas.microsoft.com/office/powerpoint/2010/main" val="7239271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75F5F8-45CF-4E00-8155-28AE546756B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35286B4-FDA7-48C9-8D19-0E55C417747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E19F7BB-7D43-4404-BC7B-D4C87C99413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BA3151F-1E6D-4C20-92B8-C5162D87F87F}"/>
              </a:ext>
            </a:extLst>
          </p:cNvPr>
          <p:cNvSpPr>
            <a:spLocks noGrp="1"/>
          </p:cNvSpPr>
          <p:nvPr>
            <p:ph type="dt" sz="half" idx="10"/>
          </p:nvPr>
        </p:nvSpPr>
        <p:spPr/>
        <p:txBody>
          <a:bodyPr/>
          <a:lstStyle/>
          <a:p>
            <a:fld id="{281500BE-81A6-486D-B0E3-AC2AD62E124E}" type="datetimeFigureOut">
              <a:rPr lang="en-GB" smtClean="0"/>
              <a:t>10/02/2026</a:t>
            </a:fld>
            <a:endParaRPr lang="en-GB"/>
          </a:p>
        </p:txBody>
      </p:sp>
      <p:sp>
        <p:nvSpPr>
          <p:cNvPr id="6" name="Footer Placeholder 5">
            <a:extLst>
              <a:ext uri="{FF2B5EF4-FFF2-40B4-BE49-F238E27FC236}">
                <a16:creationId xmlns:a16="http://schemas.microsoft.com/office/drawing/2014/main" id="{0D73CF2A-1E32-44B2-BA92-81859F62405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28DF144-E23A-4C0D-A633-0627C5893DE7}"/>
              </a:ext>
            </a:extLst>
          </p:cNvPr>
          <p:cNvSpPr>
            <a:spLocks noGrp="1"/>
          </p:cNvSpPr>
          <p:nvPr>
            <p:ph type="sldNum" sz="quarter" idx="12"/>
          </p:nvPr>
        </p:nvSpPr>
        <p:spPr/>
        <p:txBody>
          <a:bodyPr/>
          <a:lstStyle/>
          <a:p>
            <a:fld id="{3860542F-113F-4EED-8ABC-D69646A768A6}" type="slidenum">
              <a:rPr lang="en-GB" smtClean="0"/>
              <a:t>‹#›</a:t>
            </a:fld>
            <a:endParaRPr lang="en-GB"/>
          </a:p>
        </p:txBody>
      </p:sp>
    </p:spTree>
    <p:extLst>
      <p:ext uri="{BB962C8B-B14F-4D97-AF65-F5344CB8AC3E}">
        <p14:creationId xmlns:p14="http://schemas.microsoft.com/office/powerpoint/2010/main" val="3599075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EC466-D4E7-46E4-9F48-A9719992E69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ABC2E59-1207-49D2-A469-A52214ECEAB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5FAECBB-BC63-4738-8F98-380D5BB5BA6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1588AE8-198C-4EBA-A2EE-D66123C814D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1EB7EBB-4A5A-43B5-964E-809D7E25586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B5C74EC-78E3-4051-9D4F-CF50891D9A3A}"/>
              </a:ext>
            </a:extLst>
          </p:cNvPr>
          <p:cNvSpPr>
            <a:spLocks noGrp="1"/>
          </p:cNvSpPr>
          <p:nvPr>
            <p:ph type="dt" sz="half" idx="10"/>
          </p:nvPr>
        </p:nvSpPr>
        <p:spPr/>
        <p:txBody>
          <a:bodyPr/>
          <a:lstStyle/>
          <a:p>
            <a:fld id="{281500BE-81A6-486D-B0E3-AC2AD62E124E}" type="datetimeFigureOut">
              <a:rPr lang="en-GB" smtClean="0"/>
              <a:t>10/02/2026</a:t>
            </a:fld>
            <a:endParaRPr lang="en-GB"/>
          </a:p>
        </p:txBody>
      </p:sp>
      <p:sp>
        <p:nvSpPr>
          <p:cNvPr id="8" name="Footer Placeholder 7">
            <a:extLst>
              <a:ext uri="{FF2B5EF4-FFF2-40B4-BE49-F238E27FC236}">
                <a16:creationId xmlns:a16="http://schemas.microsoft.com/office/drawing/2014/main" id="{5B6A5216-BF48-4E7B-A8DA-5E44E9014AD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6D4B970-BD89-4C4A-8E84-27FF4148B2CE}"/>
              </a:ext>
            </a:extLst>
          </p:cNvPr>
          <p:cNvSpPr>
            <a:spLocks noGrp="1"/>
          </p:cNvSpPr>
          <p:nvPr>
            <p:ph type="sldNum" sz="quarter" idx="12"/>
          </p:nvPr>
        </p:nvSpPr>
        <p:spPr/>
        <p:txBody>
          <a:bodyPr/>
          <a:lstStyle/>
          <a:p>
            <a:fld id="{3860542F-113F-4EED-8ABC-D69646A768A6}" type="slidenum">
              <a:rPr lang="en-GB" smtClean="0"/>
              <a:t>‹#›</a:t>
            </a:fld>
            <a:endParaRPr lang="en-GB"/>
          </a:p>
        </p:txBody>
      </p:sp>
    </p:spTree>
    <p:extLst>
      <p:ext uri="{BB962C8B-B14F-4D97-AF65-F5344CB8AC3E}">
        <p14:creationId xmlns:p14="http://schemas.microsoft.com/office/powerpoint/2010/main" val="16915464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42674F-2B17-43A7-8F44-E507F7F190E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A65B27C-C407-4CC0-AB98-96EEFEED8064}"/>
              </a:ext>
            </a:extLst>
          </p:cNvPr>
          <p:cNvSpPr>
            <a:spLocks noGrp="1"/>
          </p:cNvSpPr>
          <p:nvPr>
            <p:ph type="dt" sz="half" idx="10"/>
          </p:nvPr>
        </p:nvSpPr>
        <p:spPr/>
        <p:txBody>
          <a:bodyPr/>
          <a:lstStyle/>
          <a:p>
            <a:fld id="{281500BE-81A6-486D-B0E3-AC2AD62E124E}" type="datetimeFigureOut">
              <a:rPr lang="en-GB" smtClean="0"/>
              <a:t>10/02/2026</a:t>
            </a:fld>
            <a:endParaRPr lang="en-GB"/>
          </a:p>
        </p:txBody>
      </p:sp>
      <p:sp>
        <p:nvSpPr>
          <p:cNvPr id="4" name="Footer Placeholder 3">
            <a:extLst>
              <a:ext uri="{FF2B5EF4-FFF2-40B4-BE49-F238E27FC236}">
                <a16:creationId xmlns:a16="http://schemas.microsoft.com/office/drawing/2014/main" id="{FBC909EA-E6E1-4580-946C-920E917D120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9A1E851-F256-4862-BC56-8D23EC0A54E0}"/>
              </a:ext>
            </a:extLst>
          </p:cNvPr>
          <p:cNvSpPr>
            <a:spLocks noGrp="1"/>
          </p:cNvSpPr>
          <p:nvPr>
            <p:ph type="sldNum" sz="quarter" idx="12"/>
          </p:nvPr>
        </p:nvSpPr>
        <p:spPr/>
        <p:txBody>
          <a:bodyPr/>
          <a:lstStyle/>
          <a:p>
            <a:fld id="{3860542F-113F-4EED-8ABC-D69646A768A6}" type="slidenum">
              <a:rPr lang="en-GB" smtClean="0"/>
              <a:t>‹#›</a:t>
            </a:fld>
            <a:endParaRPr lang="en-GB"/>
          </a:p>
        </p:txBody>
      </p:sp>
    </p:spTree>
    <p:extLst>
      <p:ext uri="{BB962C8B-B14F-4D97-AF65-F5344CB8AC3E}">
        <p14:creationId xmlns:p14="http://schemas.microsoft.com/office/powerpoint/2010/main" val="15467580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867CF84-0AE2-493E-B91E-2FFAD92944CC}"/>
              </a:ext>
            </a:extLst>
          </p:cNvPr>
          <p:cNvSpPr>
            <a:spLocks noGrp="1"/>
          </p:cNvSpPr>
          <p:nvPr>
            <p:ph type="dt" sz="half" idx="10"/>
          </p:nvPr>
        </p:nvSpPr>
        <p:spPr/>
        <p:txBody>
          <a:bodyPr/>
          <a:lstStyle/>
          <a:p>
            <a:fld id="{281500BE-81A6-486D-B0E3-AC2AD62E124E}" type="datetimeFigureOut">
              <a:rPr lang="en-GB" smtClean="0"/>
              <a:t>10/02/2026</a:t>
            </a:fld>
            <a:endParaRPr lang="en-GB"/>
          </a:p>
        </p:txBody>
      </p:sp>
      <p:sp>
        <p:nvSpPr>
          <p:cNvPr id="3" name="Footer Placeholder 2">
            <a:extLst>
              <a:ext uri="{FF2B5EF4-FFF2-40B4-BE49-F238E27FC236}">
                <a16:creationId xmlns:a16="http://schemas.microsoft.com/office/drawing/2014/main" id="{EF543C3B-A92C-4D95-AD6A-D23C0E47D42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2A071F2-C11C-4CFA-9891-91EC510ADB57}"/>
              </a:ext>
            </a:extLst>
          </p:cNvPr>
          <p:cNvSpPr>
            <a:spLocks noGrp="1"/>
          </p:cNvSpPr>
          <p:nvPr>
            <p:ph type="sldNum" sz="quarter" idx="12"/>
          </p:nvPr>
        </p:nvSpPr>
        <p:spPr/>
        <p:txBody>
          <a:bodyPr/>
          <a:lstStyle/>
          <a:p>
            <a:fld id="{3860542F-113F-4EED-8ABC-D69646A768A6}" type="slidenum">
              <a:rPr lang="en-GB" smtClean="0"/>
              <a:t>‹#›</a:t>
            </a:fld>
            <a:endParaRPr lang="en-GB"/>
          </a:p>
        </p:txBody>
      </p:sp>
    </p:spTree>
    <p:extLst>
      <p:ext uri="{BB962C8B-B14F-4D97-AF65-F5344CB8AC3E}">
        <p14:creationId xmlns:p14="http://schemas.microsoft.com/office/powerpoint/2010/main" val="17336607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2CF9C-C779-45BB-A8F6-C7A00499923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860A0F5-CBA9-464A-9630-9E684798F69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AC6B6E9-AABE-4269-8010-64F1470121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DA98B83-5C29-4664-8ED6-B7D4785FA7D5}"/>
              </a:ext>
            </a:extLst>
          </p:cNvPr>
          <p:cNvSpPr>
            <a:spLocks noGrp="1"/>
          </p:cNvSpPr>
          <p:nvPr>
            <p:ph type="dt" sz="half" idx="10"/>
          </p:nvPr>
        </p:nvSpPr>
        <p:spPr/>
        <p:txBody>
          <a:bodyPr/>
          <a:lstStyle/>
          <a:p>
            <a:fld id="{281500BE-81A6-486D-B0E3-AC2AD62E124E}" type="datetimeFigureOut">
              <a:rPr lang="en-GB" smtClean="0"/>
              <a:t>10/02/2026</a:t>
            </a:fld>
            <a:endParaRPr lang="en-GB"/>
          </a:p>
        </p:txBody>
      </p:sp>
      <p:sp>
        <p:nvSpPr>
          <p:cNvPr id="6" name="Footer Placeholder 5">
            <a:extLst>
              <a:ext uri="{FF2B5EF4-FFF2-40B4-BE49-F238E27FC236}">
                <a16:creationId xmlns:a16="http://schemas.microsoft.com/office/drawing/2014/main" id="{27203898-6527-4CD9-A4DD-663EC38469C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E2E5914-8739-4F84-A764-AEF4DF081F3B}"/>
              </a:ext>
            </a:extLst>
          </p:cNvPr>
          <p:cNvSpPr>
            <a:spLocks noGrp="1"/>
          </p:cNvSpPr>
          <p:nvPr>
            <p:ph type="sldNum" sz="quarter" idx="12"/>
          </p:nvPr>
        </p:nvSpPr>
        <p:spPr/>
        <p:txBody>
          <a:bodyPr/>
          <a:lstStyle/>
          <a:p>
            <a:fld id="{3860542F-113F-4EED-8ABC-D69646A768A6}" type="slidenum">
              <a:rPr lang="en-GB" smtClean="0"/>
              <a:t>‹#›</a:t>
            </a:fld>
            <a:endParaRPr lang="en-GB"/>
          </a:p>
        </p:txBody>
      </p:sp>
    </p:spTree>
    <p:extLst>
      <p:ext uri="{BB962C8B-B14F-4D97-AF65-F5344CB8AC3E}">
        <p14:creationId xmlns:p14="http://schemas.microsoft.com/office/powerpoint/2010/main" val="928502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A760EC-52F7-4BFE-AACE-A9E20EB188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619D022-0E85-4FE4-8ABD-BF28427A499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CA6F2B8-74AE-489F-BE86-43DE9DE108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A7DBDA3-8E41-421F-8AC5-839BF6EE8072}"/>
              </a:ext>
            </a:extLst>
          </p:cNvPr>
          <p:cNvSpPr>
            <a:spLocks noGrp="1"/>
          </p:cNvSpPr>
          <p:nvPr>
            <p:ph type="dt" sz="half" idx="10"/>
          </p:nvPr>
        </p:nvSpPr>
        <p:spPr/>
        <p:txBody>
          <a:bodyPr/>
          <a:lstStyle/>
          <a:p>
            <a:fld id="{281500BE-81A6-486D-B0E3-AC2AD62E124E}" type="datetimeFigureOut">
              <a:rPr lang="en-GB" smtClean="0"/>
              <a:t>10/02/2026</a:t>
            </a:fld>
            <a:endParaRPr lang="en-GB"/>
          </a:p>
        </p:txBody>
      </p:sp>
      <p:sp>
        <p:nvSpPr>
          <p:cNvPr id="6" name="Footer Placeholder 5">
            <a:extLst>
              <a:ext uri="{FF2B5EF4-FFF2-40B4-BE49-F238E27FC236}">
                <a16:creationId xmlns:a16="http://schemas.microsoft.com/office/drawing/2014/main" id="{9717A14C-FB91-4157-83CC-6F045594D4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55EFB80-B441-4949-BD63-01F3C13E1A6F}"/>
              </a:ext>
            </a:extLst>
          </p:cNvPr>
          <p:cNvSpPr>
            <a:spLocks noGrp="1"/>
          </p:cNvSpPr>
          <p:nvPr>
            <p:ph type="sldNum" sz="quarter" idx="12"/>
          </p:nvPr>
        </p:nvSpPr>
        <p:spPr/>
        <p:txBody>
          <a:bodyPr/>
          <a:lstStyle/>
          <a:p>
            <a:fld id="{3860542F-113F-4EED-8ABC-D69646A768A6}" type="slidenum">
              <a:rPr lang="en-GB" smtClean="0"/>
              <a:t>‹#›</a:t>
            </a:fld>
            <a:endParaRPr lang="en-GB"/>
          </a:p>
        </p:txBody>
      </p:sp>
    </p:spTree>
    <p:extLst>
      <p:ext uri="{BB962C8B-B14F-4D97-AF65-F5344CB8AC3E}">
        <p14:creationId xmlns:p14="http://schemas.microsoft.com/office/powerpoint/2010/main" val="25676569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E67F2C-F7E4-4157-BE43-D8B517A5ACE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5506DD4-79C1-4C68-B865-866DEF867E0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5415304-97F2-494E-BC7C-FF66F920E2E9}"/>
              </a:ext>
            </a:extLst>
          </p:cNvPr>
          <p:cNvSpPr>
            <a:spLocks noGrp="1"/>
          </p:cNvSpPr>
          <p:nvPr>
            <p:ph type="dt" sz="half" idx="10"/>
          </p:nvPr>
        </p:nvSpPr>
        <p:spPr/>
        <p:txBody>
          <a:bodyPr/>
          <a:lstStyle/>
          <a:p>
            <a:fld id="{281500BE-81A6-486D-B0E3-AC2AD62E124E}" type="datetimeFigureOut">
              <a:rPr lang="en-GB" smtClean="0"/>
              <a:t>10/02/2026</a:t>
            </a:fld>
            <a:endParaRPr lang="en-GB"/>
          </a:p>
        </p:txBody>
      </p:sp>
      <p:sp>
        <p:nvSpPr>
          <p:cNvPr id="5" name="Footer Placeholder 4">
            <a:extLst>
              <a:ext uri="{FF2B5EF4-FFF2-40B4-BE49-F238E27FC236}">
                <a16:creationId xmlns:a16="http://schemas.microsoft.com/office/drawing/2014/main" id="{42405605-7735-4877-98E3-5D74248E1F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347B21-D3CB-483E-A500-1F9ABA52C919}"/>
              </a:ext>
            </a:extLst>
          </p:cNvPr>
          <p:cNvSpPr>
            <a:spLocks noGrp="1"/>
          </p:cNvSpPr>
          <p:nvPr>
            <p:ph type="sldNum" sz="quarter" idx="12"/>
          </p:nvPr>
        </p:nvSpPr>
        <p:spPr/>
        <p:txBody>
          <a:bodyPr/>
          <a:lstStyle/>
          <a:p>
            <a:fld id="{3860542F-113F-4EED-8ABC-D69646A768A6}" type="slidenum">
              <a:rPr lang="en-GB" smtClean="0"/>
              <a:t>‹#›</a:t>
            </a:fld>
            <a:endParaRPr lang="en-GB"/>
          </a:p>
        </p:txBody>
      </p:sp>
    </p:spTree>
    <p:extLst>
      <p:ext uri="{BB962C8B-B14F-4D97-AF65-F5344CB8AC3E}">
        <p14:creationId xmlns:p14="http://schemas.microsoft.com/office/powerpoint/2010/main" val="37194283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DFDDEF2-AF11-4B07-B440-ADF516B2FC9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918C4FF-9F15-4819-9002-C2C16A03F4F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3E9DD0-6012-4663-8E28-405F9FB51673}"/>
              </a:ext>
            </a:extLst>
          </p:cNvPr>
          <p:cNvSpPr>
            <a:spLocks noGrp="1"/>
          </p:cNvSpPr>
          <p:nvPr>
            <p:ph type="dt" sz="half" idx="10"/>
          </p:nvPr>
        </p:nvSpPr>
        <p:spPr/>
        <p:txBody>
          <a:bodyPr/>
          <a:lstStyle/>
          <a:p>
            <a:fld id="{281500BE-81A6-486D-B0E3-AC2AD62E124E}" type="datetimeFigureOut">
              <a:rPr lang="en-GB" smtClean="0"/>
              <a:t>10/02/2026</a:t>
            </a:fld>
            <a:endParaRPr lang="en-GB"/>
          </a:p>
        </p:txBody>
      </p:sp>
      <p:sp>
        <p:nvSpPr>
          <p:cNvPr id="5" name="Footer Placeholder 4">
            <a:extLst>
              <a:ext uri="{FF2B5EF4-FFF2-40B4-BE49-F238E27FC236}">
                <a16:creationId xmlns:a16="http://schemas.microsoft.com/office/drawing/2014/main" id="{4EF84F78-8470-46F8-9587-42DA6203D4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39C16F-DF99-4328-A48F-0BFDE9C5C340}"/>
              </a:ext>
            </a:extLst>
          </p:cNvPr>
          <p:cNvSpPr>
            <a:spLocks noGrp="1"/>
          </p:cNvSpPr>
          <p:nvPr>
            <p:ph type="sldNum" sz="quarter" idx="12"/>
          </p:nvPr>
        </p:nvSpPr>
        <p:spPr/>
        <p:txBody>
          <a:bodyPr/>
          <a:lstStyle/>
          <a:p>
            <a:fld id="{3860542F-113F-4EED-8ABC-D69646A768A6}" type="slidenum">
              <a:rPr lang="en-GB" smtClean="0"/>
              <a:t>‹#›</a:t>
            </a:fld>
            <a:endParaRPr lang="en-GB"/>
          </a:p>
        </p:txBody>
      </p:sp>
    </p:spTree>
    <p:extLst>
      <p:ext uri="{BB962C8B-B14F-4D97-AF65-F5344CB8AC3E}">
        <p14:creationId xmlns:p14="http://schemas.microsoft.com/office/powerpoint/2010/main" val="15796494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474064A-5DB0-442A-9EA3-BD5B2EFDA8B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EB94BFB-5677-45C7-A226-492FD77957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9E2344E-FEA2-4482-8814-4A21254243B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1500BE-81A6-486D-B0E3-AC2AD62E124E}" type="datetimeFigureOut">
              <a:rPr lang="en-GB" smtClean="0"/>
              <a:t>10/02/2026</a:t>
            </a:fld>
            <a:endParaRPr lang="en-GB"/>
          </a:p>
        </p:txBody>
      </p:sp>
      <p:sp>
        <p:nvSpPr>
          <p:cNvPr id="5" name="Footer Placeholder 4">
            <a:extLst>
              <a:ext uri="{FF2B5EF4-FFF2-40B4-BE49-F238E27FC236}">
                <a16:creationId xmlns:a16="http://schemas.microsoft.com/office/drawing/2014/main" id="{87AACF83-A9CF-4B43-944E-A6CEE0C50B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D298C03-EA77-43D9-8253-D7110072482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60542F-113F-4EED-8ABC-D69646A768A6}" type="slidenum">
              <a:rPr lang="en-GB" smtClean="0"/>
              <a:t>‹#›</a:t>
            </a:fld>
            <a:endParaRPr lang="en-GB"/>
          </a:p>
        </p:txBody>
      </p:sp>
    </p:spTree>
    <p:extLst>
      <p:ext uri="{BB962C8B-B14F-4D97-AF65-F5344CB8AC3E}">
        <p14:creationId xmlns:p14="http://schemas.microsoft.com/office/powerpoint/2010/main" val="2108069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jpe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14" descr="Children's wellbeing – Using nature to improve mental health | Learning and  Development | Teach Early Years">
            <a:extLst>
              <a:ext uri="{FF2B5EF4-FFF2-40B4-BE49-F238E27FC236}">
                <a16:creationId xmlns:a16="http://schemas.microsoft.com/office/drawing/2014/main" id="{D9BD3811-6541-0CB1-B3F0-CCC1DFCB276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700" t="4813" r="12956" b="2000"/>
          <a:stretch/>
        </p:blipFill>
        <p:spPr bwMode="auto">
          <a:xfrm>
            <a:off x="3958305" y="4418076"/>
            <a:ext cx="675338" cy="64457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Bottom Seamless Border. Toys for Children of Different Ages. Outline Hand  Drawn Sketch. Drawing with Ink Stock Vector - Illustration of sketch, cute:  255290159">
            <a:extLst>
              <a:ext uri="{FF2B5EF4-FFF2-40B4-BE49-F238E27FC236}">
                <a16:creationId xmlns:a16="http://schemas.microsoft.com/office/drawing/2014/main" id="{6F18CAEE-F932-3C68-5C49-0FA89660332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8057"/>
          <a:stretch/>
        </p:blipFill>
        <p:spPr bwMode="auto">
          <a:xfrm>
            <a:off x="-14374" y="6244338"/>
            <a:ext cx="2344967" cy="64457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Bottom Seamless Border. Toys for Children of Different Ages. Outline Hand  Drawn Sketch. Drawing with Ink Stock Vector - Illustration of sketch, cute:  255290159">
            <a:extLst>
              <a:ext uri="{FF2B5EF4-FFF2-40B4-BE49-F238E27FC236}">
                <a16:creationId xmlns:a16="http://schemas.microsoft.com/office/drawing/2014/main" id="{4948E32F-DC11-6B3B-6E8E-033483E2E0A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8057"/>
          <a:stretch/>
        </p:blipFill>
        <p:spPr bwMode="auto">
          <a:xfrm>
            <a:off x="2330593" y="6244338"/>
            <a:ext cx="2344967" cy="64457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descr="Bottom Seamless Border. Toys for Children of Different Ages. Outline Hand  Drawn Sketch. Drawing with Ink Stock Vector - Illustration of sketch, cute:  255290159">
            <a:extLst>
              <a:ext uri="{FF2B5EF4-FFF2-40B4-BE49-F238E27FC236}">
                <a16:creationId xmlns:a16="http://schemas.microsoft.com/office/drawing/2014/main" id="{172DE3E8-0BB8-CA96-2DA7-B9C6B793CCD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8057"/>
          <a:stretch/>
        </p:blipFill>
        <p:spPr bwMode="auto">
          <a:xfrm>
            <a:off x="4669386" y="6244338"/>
            <a:ext cx="2344967" cy="64457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descr="Bottom Seamless Border. Toys for Children of Different Ages. Outline Hand  Drawn Sketch. Drawing with Ink Stock Vector - Illustration of sketch, cute:  255290159">
            <a:extLst>
              <a:ext uri="{FF2B5EF4-FFF2-40B4-BE49-F238E27FC236}">
                <a16:creationId xmlns:a16="http://schemas.microsoft.com/office/drawing/2014/main" id="{945721FC-73DB-BFB3-2B2E-4812442092F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8057"/>
          <a:stretch/>
        </p:blipFill>
        <p:spPr bwMode="auto">
          <a:xfrm>
            <a:off x="7006186" y="6244338"/>
            <a:ext cx="2344967" cy="64457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6" descr="Bottom Seamless Border. Toys for Children of Different Ages. Outline Hand  Drawn Sketch. Drawing with Ink Stock Vector - Illustration of sketch, cute:  255290159">
            <a:extLst>
              <a:ext uri="{FF2B5EF4-FFF2-40B4-BE49-F238E27FC236}">
                <a16:creationId xmlns:a16="http://schemas.microsoft.com/office/drawing/2014/main" id="{A15BE749-6959-41B8-FBA9-C9273FBC3E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8057"/>
          <a:stretch/>
        </p:blipFill>
        <p:spPr bwMode="auto">
          <a:xfrm>
            <a:off x="9326379" y="6244338"/>
            <a:ext cx="2344967" cy="644572"/>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6" descr="Bottom Seamless Border. Toys for Children of Different Ages. Outline Hand  Drawn Sketch. Drawing with Ink Stock Vector - Illustration of sketch, cute:  255290159">
            <a:extLst>
              <a:ext uri="{FF2B5EF4-FFF2-40B4-BE49-F238E27FC236}">
                <a16:creationId xmlns:a16="http://schemas.microsoft.com/office/drawing/2014/main" id="{0D1A6959-EDBA-02C4-CF7D-C0F5BBB5941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8056" r="77448" b="1"/>
          <a:stretch/>
        </p:blipFill>
        <p:spPr bwMode="auto">
          <a:xfrm>
            <a:off x="11663179" y="6261122"/>
            <a:ext cx="528821" cy="64457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Icon&#10;&#10;Description automatically generated">
            <a:extLst>
              <a:ext uri="{FF2B5EF4-FFF2-40B4-BE49-F238E27FC236}">
                <a16:creationId xmlns:a16="http://schemas.microsoft.com/office/drawing/2014/main" id="{0EA1D923-5FED-C531-9FD9-2ED1D2B7FFF6}"/>
              </a:ext>
            </a:extLst>
          </p:cNvPr>
          <p:cNvPicPr>
            <a:picLocks noChangeAspect="1"/>
          </p:cNvPicPr>
          <p:nvPr/>
        </p:nvPicPr>
        <p:blipFill>
          <a:blip r:embed="rId4"/>
          <a:stretch>
            <a:fillRect/>
          </a:stretch>
        </p:blipFill>
        <p:spPr>
          <a:xfrm>
            <a:off x="36543" y="55555"/>
            <a:ext cx="858164" cy="990079"/>
          </a:xfrm>
          <a:prstGeom prst="rect">
            <a:avLst/>
          </a:prstGeom>
        </p:spPr>
      </p:pic>
      <p:pic>
        <p:nvPicPr>
          <p:cNvPr id="5" name="Picture 4" descr="Icon&#10;&#10;Description automatically generated">
            <a:extLst>
              <a:ext uri="{FF2B5EF4-FFF2-40B4-BE49-F238E27FC236}">
                <a16:creationId xmlns:a16="http://schemas.microsoft.com/office/drawing/2014/main" id="{863E962D-D4CB-1230-1670-A70E4DAB0A24}"/>
              </a:ext>
            </a:extLst>
          </p:cNvPr>
          <p:cNvPicPr>
            <a:picLocks noChangeAspect="1"/>
          </p:cNvPicPr>
          <p:nvPr/>
        </p:nvPicPr>
        <p:blipFill>
          <a:blip r:embed="rId4"/>
          <a:stretch>
            <a:fillRect/>
          </a:stretch>
        </p:blipFill>
        <p:spPr>
          <a:xfrm>
            <a:off x="11297293" y="46204"/>
            <a:ext cx="858164" cy="990079"/>
          </a:xfrm>
          <a:prstGeom prst="rect">
            <a:avLst/>
          </a:prstGeom>
        </p:spPr>
      </p:pic>
      <p:sp>
        <p:nvSpPr>
          <p:cNvPr id="6" name="TextBox 5">
            <a:extLst>
              <a:ext uri="{FF2B5EF4-FFF2-40B4-BE49-F238E27FC236}">
                <a16:creationId xmlns:a16="http://schemas.microsoft.com/office/drawing/2014/main" id="{6B9567F7-6E98-CE13-81CF-33771F1B0D48}"/>
              </a:ext>
            </a:extLst>
          </p:cNvPr>
          <p:cNvSpPr txBox="1"/>
          <p:nvPr/>
        </p:nvSpPr>
        <p:spPr>
          <a:xfrm>
            <a:off x="1509609" y="98731"/>
            <a:ext cx="9065712"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dirty="0">
                <a:latin typeface="Comic Sans MS" panose="030F0702030302020204" pitchFamily="66" charset="0"/>
                <a:cs typeface="Calibri" panose="020F0502020204030204"/>
              </a:rPr>
              <a:t>Plaza Haf – Year 1</a:t>
            </a:r>
          </a:p>
          <a:p>
            <a:pPr algn="ctr"/>
            <a:r>
              <a:rPr lang="en-US" sz="2000" b="1" dirty="0" err="1">
                <a:latin typeface="Comic Sans MS" panose="030F0702030302020204" pitchFamily="66" charset="0"/>
                <a:cs typeface="Calibri" panose="020F0502020204030204"/>
              </a:rPr>
              <a:t>Teganau</a:t>
            </a:r>
            <a:r>
              <a:rPr lang="en-US" sz="2000" b="1" dirty="0">
                <a:latin typeface="Comic Sans MS" panose="030F0702030302020204" pitchFamily="66" charset="0"/>
                <a:cs typeface="Calibri" panose="020F0502020204030204"/>
              </a:rPr>
              <a:t> - Toys</a:t>
            </a:r>
          </a:p>
        </p:txBody>
      </p:sp>
      <p:sp>
        <p:nvSpPr>
          <p:cNvPr id="18" name="TextBox 17">
            <a:extLst>
              <a:ext uri="{FF2B5EF4-FFF2-40B4-BE49-F238E27FC236}">
                <a16:creationId xmlns:a16="http://schemas.microsoft.com/office/drawing/2014/main" id="{D7D75032-02B5-4A34-AC28-78BFCEA41B18}"/>
              </a:ext>
            </a:extLst>
          </p:cNvPr>
          <p:cNvSpPr txBox="1"/>
          <p:nvPr/>
        </p:nvSpPr>
        <p:spPr>
          <a:xfrm>
            <a:off x="413583" y="862752"/>
            <a:ext cx="11421859" cy="1092607"/>
          </a:xfrm>
          <a:prstGeom prst="rect">
            <a:avLst/>
          </a:prstGeom>
          <a:noFill/>
        </p:spPr>
        <p:txBody>
          <a:bodyPr wrap="square" rtlCol="0">
            <a:spAutoFit/>
          </a:bodyPr>
          <a:lstStyle/>
          <a:p>
            <a:pPr algn="ctr"/>
            <a:r>
              <a:rPr lang="en-GB" sz="1300" dirty="0">
                <a:latin typeface="Comic Sans MS" panose="030F0702030302020204" pitchFamily="66" charset="0"/>
              </a:rPr>
              <a:t>Toys are more than just playthings; they are a window into how the world works. This topic is vital because it bridges the gap between a child’s own personal experiences and the wider worlds of history, science, and design. Children will explore properties of materials and develop their creative and problem-solving skills as they design and build their own toy. By looking at toys from the past and present, children will develop a sense of chronology and an understanding of how technology and materials have evolved over time. Children will build curiosity, develop historical awareness, and begin to understand how everyday life reflects wider changes in society, all whilst exploring something they love.</a:t>
            </a:r>
          </a:p>
        </p:txBody>
      </p:sp>
      <p:sp>
        <p:nvSpPr>
          <p:cNvPr id="2" name="TextBox 1">
            <a:extLst>
              <a:ext uri="{FF2B5EF4-FFF2-40B4-BE49-F238E27FC236}">
                <a16:creationId xmlns:a16="http://schemas.microsoft.com/office/drawing/2014/main" id="{A5077753-32B3-59D8-D8CC-F2DB29C29A5A}"/>
              </a:ext>
            </a:extLst>
          </p:cNvPr>
          <p:cNvSpPr txBox="1"/>
          <p:nvPr/>
        </p:nvSpPr>
        <p:spPr>
          <a:xfrm>
            <a:off x="4180660" y="1955359"/>
            <a:ext cx="3823709" cy="4724370"/>
          </a:xfrm>
          <a:prstGeom prst="rect">
            <a:avLst/>
          </a:prstGeom>
          <a:noFill/>
          <a:ln w="190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300" b="1" dirty="0">
                <a:latin typeface="Comic Sans MS" panose="030F0702030302020204" pitchFamily="66" charset="0"/>
                <a:cs typeface="Calibri" panose="020F0502020204030204"/>
              </a:rPr>
              <a:t>Within this topic, we will be learning to:</a:t>
            </a:r>
          </a:p>
          <a:p>
            <a:pPr marL="285750" indent="-285750" algn="ctr">
              <a:buFont typeface="Arial" panose="020B0604020202020204" pitchFamily="34" charset="0"/>
              <a:buChar char="•"/>
            </a:pPr>
            <a:r>
              <a:rPr lang="en-US" sz="1250" dirty="0">
                <a:latin typeface="Comic Sans MS" panose="030F0702030302020204" pitchFamily="66" charset="0"/>
                <a:cs typeface="Calibri" panose="020F0502020204030204"/>
              </a:rPr>
              <a:t>Compare toys from the past and present – toys children enjoy today with those played with by parents and grandparents.</a:t>
            </a:r>
          </a:p>
          <a:p>
            <a:pPr marL="285750" indent="-285750" algn="ctr">
              <a:buFont typeface="Arial" panose="020B0604020202020204" pitchFamily="34" charset="0"/>
              <a:buChar char="•"/>
            </a:pPr>
            <a:r>
              <a:rPr lang="en-US" sz="1250" dirty="0">
                <a:latin typeface="Comic Sans MS" panose="030F0702030302020204" pitchFamily="66" charset="0"/>
                <a:cs typeface="Calibri" panose="020F0502020204030204"/>
              </a:rPr>
              <a:t>Investigate materials of toys –what toys are made of, the properties of materials, and why those materials were chosen.</a:t>
            </a:r>
          </a:p>
          <a:p>
            <a:pPr marL="285750" indent="-285750" algn="ctr">
              <a:buFont typeface="Arial" panose="020B0604020202020204" pitchFamily="34" charset="0"/>
              <a:buChar char="•"/>
            </a:pPr>
            <a:r>
              <a:rPr lang="en-US" sz="1250" dirty="0">
                <a:latin typeface="Comic Sans MS" panose="030F0702030302020204" pitchFamily="66" charset="0"/>
                <a:cs typeface="Calibri" panose="020F0502020204030204"/>
              </a:rPr>
              <a:t>Explore forces – what makes a toy start, stop, or change direction?</a:t>
            </a:r>
          </a:p>
          <a:p>
            <a:pPr marL="285750" indent="-285750" algn="ctr">
              <a:buFont typeface="Arial" panose="020B0604020202020204" pitchFamily="34" charset="0"/>
              <a:buChar char="•"/>
            </a:pPr>
            <a:r>
              <a:rPr lang="en-US" sz="1250" dirty="0">
                <a:latin typeface="Comic Sans MS" panose="030F0702030302020204" pitchFamily="66" charset="0"/>
                <a:cs typeface="Calibri" panose="020F0502020204030204"/>
              </a:rPr>
              <a:t>Discuss the sentimental value of toys – why they are special, and how to treat toys with care.</a:t>
            </a:r>
          </a:p>
          <a:p>
            <a:pPr marL="285750" indent="-285750" algn="ctr">
              <a:buFont typeface="Arial" panose="020B0604020202020204" pitchFamily="34" charset="0"/>
              <a:buChar char="•"/>
            </a:pPr>
            <a:r>
              <a:rPr lang="en-US" sz="1250" dirty="0">
                <a:latin typeface="Comic Sans MS" panose="030F0702030302020204" pitchFamily="66" charset="0"/>
                <a:cs typeface="Calibri" panose="020F0502020204030204"/>
              </a:rPr>
              <a:t>Explore global cultures – discovering unique toys from different cultures around the world.</a:t>
            </a:r>
          </a:p>
          <a:p>
            <a:pPr marL="285750" indent="-285750" algn="ctr">
              <a:buFont typeface="Arial" panose="020B0604020202020204" pitchFamily="34" charset="0"/>
              <a:buChar char="•"/>
            </a:pPr>
            <a:r>
              <a:rPr lang="en-US" sz="1250" dirty="0">
                <a:latin typeface="Comic Sans MS" panose="030F0702030302020204" pitchFamily="66" charset="0"/>
                <a:cs typeface="Calibri" panose="020F0502020204030204"/>
              </a:rPr>
              <a:t>Challenge stereotypes with toys – who decides what toys are “for” boys and what toys are “for” girls?</a:t>
            </a:r>
          </a:p>
          <a:p>
            <a:pPr marL="285750" indent="-285750" algn="ctr">
              <a:buFont typeface="Arial" panose="020B0604020202020204" pitchFamily="34" charset="0"/>
              <a:buChar char="•"/>
            </a:pPr>
            <a:r>
              <a:rPr lang="en-US" sz="1250" dirty="0">
                <a:latin typeface="Comic Sans MS" panose="030F0702030302020204" pitchFamily="66" charset="0"/>
                <a:cs typeface="Calibri" panose="020F0502020204030204"/>
              </a:rPr>
              <a:t>Notice line and shape – developing our observational drawing skills when drawing toys.</a:t>
            </a:r>
          </a:p>
          <a:p>
            <a:pPr marL="285750" indent="-285750" algn="ctr">
              <a:buFont typeface="Arial" panose="020B0604020202020204" pitchFamily="34" charset="0"/>
              <a:buChar char="•"/>
            </a:pPr>
            <a:r>
              <a:rPr lang="en-US" sz="1250" dirty="0">
                <a:latin typeface="Comic Sans MS" panose="030F0702030302020204" pitchFamily="66" charset="0"/>
                <a:cs typeface="Calibri" panose="020F0502020204030204"/>
              </a:rPr>
              <a:t>Design toys – putting on our thinking caps to design and build original new toys.</a:t>
            </a:r>
          </a:p>
          <a:p>
            <a:pPr marL="285750" indent="-285750" algn="ctr">
              <a:buFont typeface="Arial" panose="020B0604020202020204" pitchFamily="34" charset="0"/>
              <a:buChar char="•"/>
            </a:pPr>
            <a:endParaRPr lang="en-US" sz="1300" dirty="0">
              <a:latin typeface="Comic Sans MS" panose="030F0702030302020204" pitchFamily="66" charset="0"/>
              <a:cs typeface="Calibri" panose="020F0502020204030204"/>
            </a:endParaRPr>
          </a:p>
        </p:txBody>
      </p:sp>
      <p:sp>
        <p:nvSpPr>
          <p:cNvPr id="9" name="TextBox 8">
            <a:extLst>
              <a:ext uri="{FF2B5EF4-FFF2-40B4-BE49-F238E27FC236}">
                <a16:creationId xmlns:a16="http://schemas.microsoft.com/office/drawing/2014/main" id="{EF130DB0-1A75-6721-8D13-305D5C9FBCC4}"/>
              </a:ext>
            </a:extLst>
          </p:cNvPr>
          <p:cNvSpPr txBox="1"/>
          <p:nvPr/>
        </p:nvSpPr>
        <p:spPr>
          <a:xfrm>
            <a:off x="8089407" y="1962668"/>
            <a:ext cx="3901310" cy="1815882"/>
          </a:xfrm>
          <a:prstGeom prst="rect">
            <a:avLst/>
          </a:prstGeom>
          <a:noFill/>
          <a:ln w="190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400" b="1" dirty="0">
                <a:latin typeface="Comic Sans MS" panose="030F0702030302020204" pitchFamily="66" charset="0"/>
                <a:cs typeface="Calibri" panose="020F0502020204030204"/>
              </a:rPr>
              <a:t>In Numeracy, we will be learning to:</a:t>
            </a:r>
          </a:p>
          <a:p>
            <a:pPr marL="285750" indent="-285750" algn="ctr">
              <a:buFont typeface="Arial" panose="020B0604020202020204" pitchFamily="34" charset="0"/>
              <a:buChar char="•"/>
            </a:pPr>
            <a:r>
              <a:rPr lang="en-US" sz="1400" dirty="0">
                <a:latin typeface="Comic Sans MS" panose="030F0702030302020204" pitchFamily="66" charset="0"/>
                <a:cs typeface="Calibri" panose="020F0502020204030204"/>
              </a:rPr>
              <a:t>Use standard and non-standard units to measure length and weight and capacity.</a:t>
            </a:r>
          </a:p>
          <a:p>
            <a:pPr marL="285750" indent="-285750" algn="ctr">
              <a:buFont typeface="Arial" panose="020B0604020202020204" pitchFamily="34" charset="0"/>
              <a:buChar char="•"/>
            </a:pPr>
            <a:r>
              <a:rPr lang="en-US" sz="1400" dirty="0">
                <a:latin typeface="Comic Sans MS" panose="030F0702030302020204" pitchFamily="66" charset="0"/>
                <a:cs typeface="Calibri" panose="020F0502020204030204"/>
              </a:rPr>
              <a:t>Collect, represent and </a:t>
            </a:r>
            <a:r>
              <a:rPr lang="en-US" sz="1400" dirty="0" err="1">
                <a:latin typeface="Comic Sans MS" panose="030F0702030302020204" pitchFamily="66" charset="0"/>
                <a:cs typeface="Calibri" panose="020F0502020204030204"/>
              </a:rPr>
              <a:t>analyse</a:t>
            </a:r>
            <a:r>
              <a:rPr lang="en-US" sz="1400" dirty="0">
                <a:latin typeface="Comic Sans MS" panose="030F0702030302020204" pitchFamily="66" charset="0"/>
                <a:cs typeface="Calibri" panose="020F0502020204030204"/>
              </a:rPr>
              <a:t> data about toys using tally charts pictograms</a:t>
            </a:r>
          </a:p>
          <a:p>
            <a:pPr marL="285750" indent="-285750" algn="ctr">
              <a:buFont typeface="Arial" panose="020B0604020202020204" pitchFamily="34" charset="0"/>
              <a:buChar char="•"/>
            </a:pPr>
            <a:r>
              <a:rPr lang="en-US" sz="1400" dirty="0">
                <a:latin typeface="Comic Sans MS" panose="030F0702030302020204" pitchFamily="66" charset="0"/>
                <a:cs typeface="Calibri" panose="020F0502020204030204"/>
              </a:rPr>
              <a:t>Add and subtract numbers to 20</a:t>
            </a:r>
          </a:p>
          <a:p>
            <a:pPr marL="285750" indent="-285750" algn="ctr">
              <a:buFont typeface="Arial" panose="020B0604020202020204" pitchFamily="34" charset="0"/>
              <a:buChar char="•"/>
            </a:pPr>
            <a:r>
              <a:rPr lang="en-US" sz="1400" dirty="0">
                <a:latin typeface="Comic Sans MS" panose="030F0702030302020204" pitchFamily="66" charset="0"/>
                <a:cs typeface="Calibri" panose="020F0502020204030204"/>
              </a:rPr>
              <a:t>Use physical resources </a:t>
            </a:r>
            <a:r>
              <a:rPr lang="en-US" sz="1400">
                <a:latin typeface="Comic Sans MS" panose="030F0702030302020204" pitchFamily="66" charset="0"/>
                <a:cs typeface="Calibri" panose="020F0502020204030204"/>
              </a:rPr>
              <a:t>to count in 2s and 5s. </a:t>
            </a:r>
            <a:endParaRPr lang="en-US" sz="1400" dirty="0">
              <a:latin typeface="Comic Sans MS" panose="030F0702030302020204" pitchFamily="66" charset="0"/>
              <a:cs typeface="Calibri" panose="020F0502020204030204"/>
            </a:endParaRPr>
          </a:p>
        </p:txBody>
      </p:sp>
      <p:sp>
        <p:nvSpPr>
          <p:cNvPr id="10" name="TextBox 9">
            <a:extLst>
              <a:ext uri="{FF2B5EF4-FFF2-40B4-BE49-F238E27FC236}">
                <a16:creationId xmlns:a16="http://schemas.microsoft.com/office/drawing/2014/main" id="{E7E4CD71-97A3-3D51-0D14-9B10CC2239B3}"/>
              </a:ext>
            </a:extLst>
          </p:cNvPr>
          <p:cNvSpPr txBox="1"/>
          <p:nvPr/>
        </p:nvSpPr>
        <p:spPr>
          <a:xfrm>
            <a:off x="8091909" y="4301991"/>
            <a:ext cx="3901310" cy="1308050"/>
          </a:xfrm>
          <a:prstGeom prst="rect">
            <a:avLst/>
          </a:prstGeom>
          <a:noFill/>
          <a:ln w="190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400" b="1" dirty="0">
                <a:latin typeface="Comic Sans MS" panose="030F0702030302020204" pitchFamily="66" charset="0"/>
                <a:cs typeface="Calibri" panose="020F0502020204030204"/>
              </a:rPr>
              <a:t>Welsh Language Patterns</a:t>
            </a:r>
          </a:p>
          <a:p>
            <a:pPr algn="ctr"/>
            <a:r>
              <a:rPr lang="en-US" sz="1300" dirty="0">
                <a:latin typeface="Comic Sans MS" panose="030F0702030302020204" pitchFamily="66" charset="0"/>
                <a:cs typeface="Calibri" panose="020F0502020204030204"/>
              </a:rPr>
              <a:t>Sut </a:t>
            </a:r>
            <a:r>
              <a:rPr lang="en-US" sz="1300" dirty="0" err="1">
                <a:latin typeface="Comic Sans MS" panose="030F0702030302020204" pitchFamily="66" charset="0"/>
                <a:cs typeface="Calibri" panose="020F0502020204030204"/>
              </a:rPr>
              <a:t>mae’r</a:t>
            </a:r>
            <a:r>
              <a:rPr lang="en-US" sz="1300" dirty="0">
                <a:latin typeface="Comic Sans MS" panose="030F0702030302020204" pitchFamily="66" charset="0"/>
                <a:cs typeface="Calibri" panose="020F0502020204030204"/>
              </a:rPr>
              <a:t> </a:t>
            </a:r>
            <a:r>
              <a:rPr lang="en-US" sz="1300" dirty="0" err="1">
                <a:latin typeface="Comic Sans MS" panose="030F0702030302020204" pitchFamily="66" charset="0"/>
                <a:cs typeface="Calibri" panose="020F0502020204030204"/>
              </a:rPr>
              <a:t>tywydd</a:t>
            </a:r>
            <a:r>
              <a:rPr lang="en-US" sz="1300" dirty="0">
                <a:latin typeface="Comic Sans MS" panose="030F0702030302020204" pitchFamily="66" charset="0"/>
                <a:cs typeface="Calibri" panose="020F0502020204030204"/>
              </a:rPr>
              <a:t> </a:t>
            </a:r>
            <a:r>
              <a:rPr lang="en-US" sz="1300" dirty="0" err="1">
                <a:latin typeface="Comic Sans MS" panose="030F0702030302020204" pitchFamily="66" charset="0"/>
                <a:cs typeface="Calibri" panose="020F0502020204030204"/>
              </a:rPr>
              <a:t>heddiw</a:t>
            </a:r>
            <a:r>
              <a:rPr lang="en-US" sz="1300" dirty="0">
                <a:latin typeface="Comic Sans MS" panose="030F0702030302020204" pitchFamily="66" charset="0"/>
                <a:cs typeface="Calibri" panose="020F0502020204030204"/>
              </a:rPr>
              <a:t>? – What is the weather like? Mae </a:t>
            </a:r>
            <a:r>
              <a:rPr lang="en-US" sz="1300" dirty="0" err="1">
                <a:latin typeface="Comic Sans MS" panose="030F0702030302020204" pitchFamily="66" charset="0"/>
                <a:cs typeface="Calibri" panose="020F0502020204030204"/>
              </a:rPr>
              <a:t>hi’n</a:t>
            </a:r>
            <a:r>
              <a:rPr lang="en-US" sz="1300" dirty="0">
                <a:latin typeface="Comic Sans MS" panose="030F0702030302020204" pitchFamily="66" charset="0"/>
                <a:cs typeface="Calibri" panose="020F0502020204030204"/>
              </a:rPr>
              <a:t>… - It is…</a:t>
            </a:r>
          </a:p>
          <a:p>
            <a:pPr algn="ctr"/>
            <a:r>
              <a:rPr lang="en-US" sz="1300" dirty="0">
                <a:latin typeface="Comic Sans MS" panose="030F0702030302020204" pitchFamily="66" charset="0"/>
                <a:cs typeface="Calibri" panose="020F0502020204030204"/>
              </a:rPr>
              <a:t>Oes … da </a:t>
            </a:r>
            <a:r>
              <a:rPr lang="en-US" sz="1300" dirty="0" err="1">
                <a:latin typeface="Comic Sans MS" panose="030F0702030302020204" pitchFamily="66" charset="0"/>
                <a:cs typeface="Calibri" panose="020F0502020204030204"/>
              </a:rPr>
              <a:t>ti</a:t>
            </a:r>
            <a:r>
              <a:rPr lang="en-US" sz="1300" dirty="0">
                <a:latin typeface="Comic Sans MS" panose="030F0702030302020204" pitchFamily="66" charset="0"/>
                <a:cs typeface="Calibri" panose="020F0502020204030204"/>
              </a:rPr>
              <a:t>? – Do you have…?</a:t>
            </a:r>
          </a:p>
          <a:p>
            <a:pPr algn="ctr"/>
            <a:r>
              <a:rPr lang="en-US" sz="1300" dirty="0">
                <a:latin typeface="Comic Sans MS" panose="030F0702030302020204" pitchFamily="66" charset="0"/>
                <a:cs typeface="Calibri" panose="020F0502020204030204"/>
              </a:rPr>
              <a:t>Beth </a:t>
            </a:r>
            <a:r>
              <a:rPr lang="en-US" sz="1300" dirty="0" err="1">
                <a:latin typeface="Comic Sans MS" panose="030F0702030302020204" pitchFamily="66" charset="0"/>
                <a:cs typeface="Calibri" panose="020F0502020204030204"/>
              </a:rPr>
              <a:t>wyt</a:t>
            </a:r>
            <a:r>
              <a:rPr lang="en-US" sz="1300" dirty="0">
                <a:latin typeface="Comic Sans MS" panose="030F0702030302020204" pitchFamily="66" charset="0"/>
                <a:cs typeface="Calibri" panose="020F0502020204030204"/>
              </a:rPr>
              <a:t> </a:t>
            </a:r>
            <a:r>
              <a:rPr lang="en-US" sz="1300" dirty="0" err="1">
                <a:latin typeface="Comic Sans MS" panose="030F0702030302020204" pitchFamily="66" charset="0"/>
                <a:cs typeface="Calibri" panose="020F0502020204030204"/>
              </a:rPr>
              <a:t>ti’n</a:t>
            </a:r>
            <a:r>
              <a:rPr lang="en-US" sz="1300" dirty="0">
                <a:latin typeface="Comic Sans MS" panose="030F0702030302020204" pitchFamily="66" charset="0"/>
                <a:cs typeface="Calibri" panose="020F0502020204030204"/>
              </a:rPr>
              <a:t> </a:t>
            </a:r>
            <a:r>
              <a:rPr lang="en-US" sz="1300" dirty="0" err="1">
                <a:latin typeface="Comic Sans MS" panose="030F0702030302020204" pitchFamily="66" charset="0"/>
                <a:cs typeface="Calibri" panose="020F0502020204030204"/>
              </a:rPr>
              <a:t>hoffi</a:t>
            </a:r>
            <a:r>
              <a:rPr lang="en-US" sz="1300" dirty="0">
                <a:latin typeface="Comic Sans MS" panose="030F0702030302020204" pitchFamily="66" charset="0"/>
                <a:cs typeface="Calibri" panose="020F0502020204030204"/>
              </a:rPr>
              <a:t> </a:t>
            </a:r>
            <a:r>
              <a:rPr lang="en-US" sz="1300" dirty="0" err="1">
                <a:latin typeface="Comic Sans MS" panose="030F0702030302020204" pitchFamily="66" charset="0"/>
                <a:cs typeface="Calibri" panose="020F0502020204030204"/>
              </a:rPr>
              <a:t>chwarae</a:t>
            </a:r>
            <a:r>
              <a:rPr lang="en-US" sz="1300" dirty="0">
                <a:latin typeface="Comic Sans MS" panose="030F0702030302020204" pitchFamily="66" charset="0"/>
                <a:cs typeface="Calibri" panose="020F0502020204030204"/>
              </a:rPr>
              <a:t>? – What do you like to play?</a:t>
            </a:r>
          </a:p>
        </p:txBody>
      </p:sp>
      <p:pic>
        <p:nvPicPr>
          <p:cNvPr id="2052" name="Picture 4" descr="Wales Heart Stock Illustrations – 496 Wales Heart Stock Illustrations,  Vectors &amp; Clipart - Dreamstime">
            <a:extLst>
              <a:ext uri="{FF2B5EF4-FFF2-40B4-BE49-F238E27FC236}">
                <a16:creationId xmlns:a16="http://schemas.microsoft.com/office/drawing/2014/main" id="{D8E15FAF-9499-BA42-45AC-DF51E677ED12}"/>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468" t="11574" r="3310" b="11574"/>
          <a:stretch/>
        </p:blipFill>
        <p:spPr bwMode="auto">
          <a:xfrm>
            <a:off x="19767720" y="255589"/>
            <a:ext cx="74566" cy="60181"/>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283849FE-9CBF-15B9-AD86-2F539CE2E136}"/>
              </a:ext>
            </a:extLst>
          </p:cNvPr>
          <p:cNvSpPr txBox="1"/>
          <p:nvPr/>
        </p:nvSpPr>
        <p:spPr>
          <a:xfrm>
            <a:off x="173889" y="2011494"/>
            <a:ext cx="3901310" cy="3108543"/>
          </a:xfrm>
          <a:prstGeom prst="rect">
            <a:avLst/>
          </a:prstGeom>
          <a:noFill/>
          <a:ln w="190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400" b="1" dirty="0">
                <a:latin typeface="Comic Sans MS" panose="030F0702030302020204" pitchFamily="66" charset="0"/>
                <a:cs typeface="Calibri" panose="020F0502020204030204"/>
              </a:rPr>
              <a:t>In Literacy, we will be learning to:</a:t>
            </a:r>
          </a:p>
          <a:p>
            <a:pPr marL="285750" indent="-285750" algn="ctr">
              <a:buFont typeface="Arial" panose="020B0604020202020204" pitchFamily="34" charset="0"/>
              <a:buChar char="•"/>
            </a:pPr>
            <a:r>
              <a:rPr lang="en-US" sz="1400" dirty="0">
                <a:latin typeface="Comic Sans MS" panose="030F0702030302020204" pitchFamily="66" charset="0"/>
                <a:cs typeface="Calibri" panose="020F0502020204030204"/>
              </a:rPr>
              <a:t>Use exciting and descriptive language in poetry writing.</a:t>
            </a:r>
          </a:p>
          <a:p>
            <a:pPr marL="285750" indent="-285750" algn="ctr">
              <a:buFont typeface="Arial" panose="020B0604020202020204" pitchFamily="34" charset="0"/>
              <a:buChar char="•"/>
            </a:pPr>
            <a:r>
              <a:rPr lang="en-US" sz="1400" dirty="0">
                <a:latin typeface="Comic Sans MS" panose="030F0702030302020204" pitchFamily="66" charset="0"/>
                <a:cs typeface="Calibri" panose="020F0502020204030204"/>
              </a:rPr>
              <a:t>Develop speaking and listening skills when participating in group oracy activities.</a:t>
            </a:r>
          </a:p>
          <a:p>
            <a:pPr marL="285750" indent="-285750" algn="ctr">
              <a:buFont typeface="Arial" panose="020B0604020202020204" pitchFamily="34" charset="0"/>
              <a:buChar char="•"/>
            </a:pPr>
            <a:r>
              <a:rPr lang="en-US" sz="1400" dirty="0">
                <a:latin typeface="Comic Sans MS" panose="030F0702030302020204" pitchFamily="66" charset="0"/>
                <a:cs typeface="Calibri" panose="020F0502020204030204"/>
              </a:rPr>
              <a:t>Write to inform and explain, creating a fact sheet about a toy.</a:t>
            </a:r>
          </a:p>
          <a:p>
            <a:pPr marL="285750" indent="-285750" algn="ctr">
              <a:buFont typeface="Arial" panose="020B0604020202020204" pitchFamily="34" charset="0"/>
              <a:buChar char="•"/>
            </a:pPr>
            <a:r>
              <a:rPr lang="en-US" sz="1400" dirty="0">
                <a:latin typeface="Comic Sans MS" panose="030F0702030302020204" pitchFamily="66" charset="0"/>
                <a:cs typeface="Calibri" panose="020F0502020204030204"/>
              </a:rPr>
              <a:t>Write in full sentences, using capital letters, finger spaces and full stops.</a:t>
            </a:r>
          </a:p>
          <a:p>
            <a:pPr marL="285750" indent="-285750" algn="ctr">
              <a:buFont typeface="Arial" panose="020B0604020202020204" pitchFamily="34" charset="0"/>
              <a:buChar char="•"/>
            </a:pPr>
            <a:r>
              <a:rPr lang="en-US" sz="1400" dirty="0">
                <a:latin typeface="Comic Sans MS" panose="030F0702030302020204" pitchFamily="66" charset="0"/>
                <a:cs typeface="Calibri" panose="020F0502020204030204"/>
              </a:rPr>
              <a:t>Extend our sentences using conjunctions (and, so, or, but, because).</a:t>
            </a:r>
          </a:p>
          <a:p>
            <a:pPr marL="285750" indent="-285750" algn="ctr">
              <a:buFont typeface="Arial" panose="020B0604020202020204" pitchFamily="34" charset="0"/>
              <a:buChar char="•"/>
            </a:pPr>
            <a:r>
              <a:rPr lang="en-US" sz="1400" dirty="0">
                <a:latin typeface="Comic Sans MS" panose="030F0702030302020204" pitchFamily="66" charset="0"/>
                <a:cs typeface="Calibri" panose="020F0502020204030204"/>
              </a:rPr>
              <a:t>Describe settings and characters in new and familiar stories.</a:t>
            </a:r>
          </a:p>
          <a:p>
            <a:pPr marL="285750" indent="-285750" algn="ctr">
              <a:buFont typeface="Arial" panose="020B0604020202020204" pitchFamily="34" charset="0"/>
              <a:buChar char="•"/>
            </a:pPr>
            <a:r>
              <a:rPr lang="en-US" sz="1400" dirty="0">
                <a:latin typeface="Comic Sans MS" panose="030F0702030302020204" pitchFamily="66" charset="0"/>
                <a:cs typeface="Calibri" panose="020F0502020204030204"/>
              </a:rPr>
              <a:t>Sequence and retell traditional stories.</a:t>
            </a:r>
          </a:p>
        </p:txBody>
      </p:sp>
      <p:pic>
        <p:nvPicPr>
          <p:cNvPr id="1028" name="Picture 4" descr="William's Doll by Charlotte Zolotow | Goodreads">
            <a:extLst>
              <a:ext uri="{FF2B5EF4-FFF2-40B4-BE49-F238E27FC236}">
                <a16:creationId xmlns:a16="http://schemas.microsoft.com/office/drawing/2014/main" id="{F2CB428C-2CFA-4647-7A05-C7E32884387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590" y="1666314"/>
            <a:ext cx="417536" cy="556714"/>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91FEF29C-AF25-8700-CB4F-5D90DD8EB4E4}"/>
              </a:ext>
            </a:extLst>
          </p:cNvPr>
          <p:cNvSpPr txBox="1"/>
          <p:nvPr/>
        </p:nvSpPr>
        <p:spPr>
          <a:xfrm>
            <a:off x="8093384" y="5662388"/>
            <a:ext cx="3901310" cy="523220"/>
          </a:xfrm>
          <a:prstGeom prst="rect">
            <a:avLst/>
          </a:prstGeom>
          <a:noFill/>
          <a:ln w="190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400" b="1" dirty="0">
                <a:latin typeface="Comic Sans MS" panose="030F0702030302020204" pitchFamily="66" charset="0"/>
                <a:cs typeface="Calibri" panose="020F0502020204030204"/>
              </a:rPr>
              <a:t>PE</a:t>
            </a:r>
          </a:p>
          <a:p>
            <a:pPr algn="ctr"/>
            <a:r>
              <a:rPr lang="en-US" sz="1400" dirty="0">
                <a:latin typeface="Comic Sans MS" panose="030F0702030302020204" pitchFamily="66" charset="0"/>
                <a:cs typeface="Calibri" panose="020F0502020204030204"/>
              </a:rPr>
              <a:t>Our unit this term is ‘ball skills’.</a:t>
            </a:r>
          </a:p>
        </p:txBody>
      </p:sp>
      <p:pic>
        <p:nvPicPr>
          <p:cNvPr id="2056" name="Picture 8" descr="Scales clipart vector icon sticker illustration | Premium Vector">
            <a:extLst>
              <a:ext uri="{FF2B5EF4-FFF2-40B4-BE49-F238E27FC236}">
                <a16:creationId xmlns:a16="http://schemas.microsoft.com/office/drawing/2014/main" id="{38DC73F7-1314-1D3E-4722-443CFDFA02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718155" y="1666314"/>
            <a:ext cx="437302" cy="437302"/>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Sports Equipment - Balls for Football, Basketball and Tennis. Vector  Isolated Objects Stock Vector - Illustration of cute, isolated: 166939507">
            <a:extLst>
              <a:ext uri="{FF2B5EF4-FFF2-40B4-BE49-F238E27FC236}">
                <a16:creationId xmlns:a16="http://schemas.microsoft.com/office/drawing/2014/main" id="{7A1C736B-9522-752B-D86F-239FA02E2B9D}"/>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8233" r="7345" b="26542"/>
          <a:stretch/>
        </p:blipFill>
        <p:spPr bwMode="auto">
          <a:xfrm>
            <a:off x="11467155" y="5733742"/>
            <a:ext cx="639807" cy="55671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31,100+ Old Toys Stock Illustrations, Royalty-Free Vector Graphics &amp; Clip  Art - iStock | Collection of old toys, Playing with old toys, Pile of old  toys">
            <a:extLst>
              <a:ext uri="{FF2B5EF4-FFF2-40B4-BE49-F238E27FC236}">
                <a16:creationId xmlns:a16="http://schemas.microsoft.com/office/drawing/2014/main" id="{883124C7-5FD3-D43E-863C-9404FD04703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57337" y="52877"/>
            <a:ext cx="821955" cy="81255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CFC6106E-73F7-7CB2-A706-2E30F7189B37}"/>
              </a:ext>
            </a:extLst>
          </p:cNvPr>
          <p:cNvSpPr txBox="1"/>
          <p:nvPr/>
        </p:nvSpPr>
        <p:spPr>
          <a:xfrm>
            <a:off x="180000" y="5238005"/>
            <a:ext cx="3901310" cy="738664"/>
          </a:xfrm>
          <a:prstGeom prst="rect">
            <a:avLst/>
          </a:prstGeom>
          <a:noFill/>
          <a:ln w="190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400" b="1" dirty="0">
                <a:latin typeface="Comic Sans MS" panose="030F0702030302020204" pitchFamily="66" charset="0"/>
                <a:cs typeface="Calibri" panose="020F0502020204030204"/>
              </a:rPr>
              <a:t>Other Information</a:t>
            </a:r>
          </a:p>
          <a:p>
            <a:pPr algn="ctr"/>
            <a:r>
              <a:rPr lang="en-US" sz="1400" dirty="0">
                <a:latin typeface="Comic Sans MS" panose="030F0702030302020204" pitchFamily="66" charset="0"/>
                <a:cs typeface="Calibri" panose="020F0502020204030204"/>
              </a:rPr>
              <a:t>PE will take place on </a:t>
            </a:r>
            <a:r>
              <a:rPr lang="en-US" sz="1400" b="1" dirty="0">
                <a:latin typeface="Comic Sans MS" panose="030F0702030302020204" pitchFamily="66" charset="0"/>
                <a:cs typeface="Calibri" panose="020F0502020204030204"/>
              </a:rPr>
              <a:t>Mondays</a:t>
            </a:r>
            <a:r>
              <a:rPr lang="en-US" sz="1400" dirty="0">
                <a:latin typeface="Comic Sans MS" panose="030F0702030302020204" pitchFamily="66" charset="0"/>
                <a:cs typeface="Calibri" panose="020F0502020204030204"/>
              </a:rPr>
              <a:t>.</a:t>
            </a:r>
          </a:p>
          <a:p>
            <a:pPr algn="ctr"/>
            <a:r>
              <a:rPr lang="en-US" sz="1400" dirty="0">
                <a:latin typeface="Comic Sans MS" panose="030F0702030302020204" pitchFamily="66" charset="0"/>
                <a:cs typeface="Calibri" panose="020F0502020204030204"/>
              </a:rPr>
              <a:t>Forest School will take place on </a:t>
            </a:r>
            <a:r>
              <a:rPr lang="en-US" sz="1400" b="1" dirty="0">
                <a:latin typeface="Comic Sans MS" panose="030F0702030302020204" pitchFamily="66" charset="0"/>
                <a:cs typeface="Calibri" panose="020F0502020204030204"/>
              </a:rPr>
              <a:t>Fridays</a:t>
            </a:r>
            <a:r>
              <a:rPr lang="en-US" sz="1400" dirty="0">
                <a:latin typeface="Comic Sans MS" panose="030F0702030302020204" pitchFamily="66" charset="0"/>
                <a:cs typeface="Calibri" panose="020F0502020204030204"/>
              </a:rPr>
              <a:t>.</a:t>
            </a:r>
          </a:p>
        </p:txBody>
      </p:sp>
      <p:pic>
        <p:nvPicPr>
          <p:cNvPr id="3076" name="Picture 4" descr="Snowy Winter Tree Transparent PNG Image​ | Gallery Yopriceville -  High-Quality Free Images and Transparent PNG Clipart">
            <a:extLst>
              <a:ext uri="{FF2B5EF4-FFF2-40B4-BE49-F238E27FC236}">
                <a16:creationId xmlns:a16="http://schemas.microsoft.com/office/drawing/2014/main" id="{B9F59A86-99B2-E3E8-36E2-7D0F8763C03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1535" y="5733741"/>
            <a:ext cx="541138" cy="646135"/>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31,100+ Old Toys Stock Illustrations, Royalty-Free Vector Graphics &amp; Clip  Art - iStock | Collection of old toys, Playing with old toys, Pile of old  toys">
            <a:extLst>
              <a:ext uri="{FF2B5EF4-FFF2-40B4-BE49-F238E27FC236}">
                <a16:creationId xmlns:a16="http://schemas.microsoft.com/office/drawing/2014/main" id="{AD68672C-F9D6-72B3-7C97-463E9146B14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351380" y="59381"/>
            <a:ext cx="821955" cy="812553"/>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Hand drawn teddy bear isolated on white Stock Vector | Adobe Stock">
            <a:extLst>
              <a:ext uri="{FF2B5EF4-FFF2-40B4-BE49-F238E27FC236}">
                <a16:creationId xmlns:a16="http://schemas.microsoft.com/office/drawing/2014/main" id="{7A070E70-C55D-F233-2459-D5EFBE430C89}"/>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l="5653" t="4604" r="5329" b="4674"/>
          <a:stretch/>
        </p:blipFill>
        <p:spPr bwMode="auto">
          <a:xfrm>
            <a:off x="3896100" y="5613538"/>
            <a:ext cx="675339" cy="724482"/>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Winter tree clipart Images - Free Download on Freepik">
            <a:extLst>
              <a:ext uri="{FF2B5EF4-FFF2-40B4-BE49-F238E27FC236}">
                <a16:creationId xmlns:a16="http://schemas.microsoft.com/office/drawing/2014/main" id="{F8DF9214-B88B-CDC5-D418-DA8F33D2D6C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51665" y="21619"/>
            <a:ext cx="1543693" cy="865719"/>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4" descr="Winter tree clipart Images - Free Download on Freepik">
            <a:extLst>
              <a:ext uri="{FF2B5EF4-FFF2-40B4-BE49-F238E27FC236}">
                <a16:creationId xmlns:a16="http://schemas.microsoft.com/office/drawing/2014/main" id="{A68625BA-9A18-4A12-A9EE-1A78734248A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796642" y="38895"/>
            <a:ext cx="1543693" cy="865719"/>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Wales Heart Stock Illustrations – 496 Wales Heart Stock ...">
            <a:extLst>
              <a:ext uri="{FF2B5EF4-FFF2-40B4-BE49-F238E27FC236}">
                <a16:creationId xmlns:a16="http://schemas.microsoft.com/office/drawing/2014/main" id="{5732F878-90DC-6182-1082-831DD9D4526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2336" b="12581"/>
          <a:stretch/>
        </p:blipFill>
        <p:spPr bwMode="auto">
          <a:xfrm>
            <a:off x="11414005" y="4039187"/>
            <a:ext cx="741452" cy="5567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89655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122</TotalTime>
  <Words>503</Words>
  <Application>Microsoft Office PowerPoint</Application>
  <PresentationFormat>Widescreen</PresentationFormat>
  <Paragraphs>34</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DEW.RFreeman</dc:creator>
  <cp:lastModifiedBy>S King (Dewstow Primary School)</cp:lastModifiedBy>
  <cp:revision>12</cp:revision>
  <cp:lastPrinted>2025-05-01T15:17:07Z</cp:lastPrinted>
  <dcterms:created xsi:type="dcterms:W3CDTF">2025-01-14T16:21:58Z</dcterms:created>
  <dcterms:modified xsi:type="dcterms:W3CDTF">2026-02-10T12:28:52Z</dcterms:modified>
</cp:coreProperties>
</file>